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8" r:id="rId2"/>
    <p:sldId id="257" r:id="rId3"/>
    <p:sldId id="292" r:id="rId4"/>
    <p:sldId id="293" r:id="rId5"/>
    <p:sldId id="294" r:id="rId6"/>
    <p:sldId id="329" r:id="rId7"/>
    <p:sldId id="330" r:id="rId8"/>
    <p:sldId id="331" r:id="rId9"/>
    <p:sldId id="332" r:id="rId10"/>
    <p:sldId id="259" r:id="rId11"/>
    <p:sldId id="333" r:id="rId12"/>
    <p:sldId id="335" r:id="rId13"/>
    <p:sldId id="336" r:id="rId14"/>
    <p:sldId id="337" r:id="rId15"/>
    <p:sldId id="338" r:id="rId16"/>
    <p:sldId id="339" r:id="rId17"/>
    <p:sldId id="295" r:id="rId18"/>
    <p:sldId id="272" r:id="rId19"/>
    <p:sldId id="273" r:id="rId20"/>
    <p:sldId id="300" r:id="rId21"/>
    <p:sldId id="345" r:id="rId22"/>
    <p:sldId id="346" r:id="rId23"/>
    <p:sldId id="347" r:id="rId24"/>
    <p:sldId id="348" r:id="rId25"/>
    <p:sldId id="349" r:id="rId26"/>
    <p:sldId id="350" r:id="rId27"/>
    <p:sldId id="327" r:id="rId28"/>
    <p:sldId id="270" r:id="rId29"/>
    <p:sldId id="328" r:id="rId30"/>
    <p:sldId id="296" r:id="rId31"/>
    <p:sldId id="297" r:id="rId32"/>
    <p:sldId id="298" r:id="rId33"/>
    <p:sldId id="274" r:id="rId34"/>
    <p:sldId id="275" r:id="rId35"/>
    <p:sldId id="276" r:id="rId36"/>
    <p:sldId id="291" r:id="rId37"/>
    <p:sldId id="286" r:id="rId38"/>
    <p:sldId id="287" r:id="rId39"/>
    <p:sldId id="288" r:id="rId40"/>
    <p:sldId id="289" r:id="rId41"/>
    <p:sldId id="290" r:id="rId42"/>
    <p:sldId id="260" r:id="rId43"/>
    <p:sldId id="261" r:id="rId44"/>
    <p:sldId id="301" r:id="rId45"/>
    <p:sldId id="306" r:id="rId46"/>
    <p:sldId id="307" r:id="rId47"/>
    <p:sldId id="302" r:id="rId48"/>
    <p:sldId id="308" r:id="rId49"/>
    <p:sldId id="303" r:id="rId50"/>
    <p:sldId id="304" r:id="rId51"/>
    <p:sldId id="309" r:id="rId52"/>
    <p:sldId id="305" r:id="rId53"/>
    <p:sldId id="310" r:id="rId54"/>
    <p:sldId id="311" r:id="rId55"/>
    <p:sldId id="321" r:id="rId56"/>
    <p:sldId id="322" r:id="rId57"/>
    <p:sldId id="323" r:id="rId58"/>
    <p:sldId id="313" r:id="rId59"/>
    <p:sldId id="299" r:id="rId60"/>
    <p:sldId id="324" r:id="rId61"/>
    <p:sldId id="325" r:id="rId62"/>
    <p:sldId id="326" r:id="rId63"/>
    <p:sldId id="27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8" autoAdjust="0"/>
    <p:restoredTop sz="94660"/>
  </p:normalViewPr>
  <p:slideViewPr>
    <p:cSldViewPr snapToGrid="0">
      <p:cViewPr varScale="1">
        <p:scale>
          <a:sx n="70" d="100"/>
          <a:sy n="70" d="100"/>
        </p:scale>
        <p:origin x="33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879719285777699E-2"/>
          <c:y val="1.6353229762878198E-2"/>
          <c:w val="0.964595362885316"/>
          <c:h val="0.86600758195198102"/>
        </c:manualLayout>
      </c:layout>
      <c:scatterChart>
        <c:scatterStyle val="smoothMarker"/>
        <c:varyColors val="0"/>
        <c:ser>
          <c:idx val="0"/>
          <c:order val="0"/>
          <c:tx>
            <c:v>VCB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'[Updated Offset and Hydrostatics 111.xlsx]Graph'!$F$4:$F$7</c:f>
              <c:numCache>
                <c:formatCode>0.000</c:formatCode>
                <c:ptCount val="4"/>
                <c:pt idx="0">
                  <c:v>0.50335584166342517</c:v>
                </c:pt>
                <c:pt idx="1">
                  <c:v>0.94871528536536431</c:v>
                </c:pt>
                <c:pt idx="2">
                  <c:v>1.4186457722293966</c:v>
                </c:pt>
                <c:pt idx="3">
                  <c:v>1.8820039327750695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ser>
          <c:idx val="1"/>
          <c:order val="1"/>
          <c:tx>
            <c:v>LCB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'[Updated Offset and Hydrostatics 111.xlsx]Graph'!$G$4:$G$7</c:f>
              <c:numCache>
                <c:formatCode>0.000</c:formatCode>
                <c:ptCount val="4"/>
                <c:pt idx="0">
                  <c:v>3.2257008113714631</c:v>
                </c:pt>
                <c:pt idx="1">
                  <c:v>2.7981184208730356</c:v>
                </c:pt>
                <c:pt idx="2">
                  <c:v>2.178693593798847</c:v>
                </c:pt>
                <c:pt idx="3">
                  <c:v>1.4560764834261164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ser>
          <c:idx val="2"/>
          <c:order val="2"/>
          <c:tx>
            <c:v>Displacement (*1000 tonnes)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'[Updated Offset and Hydrostatics 111.xlsx]Graph'!$E$4:$E$7</c:f>
              <c:numCache>
                <c:formatCode>0.000</c:formatCode>
                <c:ptCount val="4"/>
                <c:pt idx="0">
                  <c:v>0.79592049936903542</c:v>
                </c:pt>
                <c:pt idx="1">
                  <c:v>1.7426201688542224</c:v>
                </c:pt>
                <c:pt idx="2">
                  <c:v>2.7069873670523701</c:v>
                </c:pt>
                <c:pt idx="3">
                  <c:v>3.7289938535137841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ser>
          <c:idx val="3"/>
          <c:order val="3"/>
          <c:tx>
            <c:v>TPC (*10)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'[Updated Offset and Hydrostatics 111.xlsx]Graph'!$J$4:$J$7</c:f>
              <c:numCache>
                <c:formatCode>0.000</c:formatCode>
                <c:ptCount val="4"/>
                <c:pt idx="0">
                  <c:v>1.0116578018466666</c:v>
                </c:pt>
                <c:pt idx="1">
                  <c:v>1.0589431347933334</c:v>
                </c:pt>
                <c:pt idx="2">
                  <c:v>1.1132003796399998</c:v>
                </c:pt>
                <c:pt idx="3">
                  <c:v>1.1318298166733332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ser>
          <c:idx val="4"/>
          <c:order val="4"/>
          <c:tx>
            <c:v>BMT (*10)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'[Updated Offset and Hydrostatics 111.xlsx]Graph'!$L$4:$L$7</c:f>
              <c:numCache>
                <c:formatCode>0.000</c:formatCode>
                <c:ptCount val="4"/>
                <c:pt idx="0">
                  <c:v>2.4696571788761976</c:v>
                </c:pt>
                <c:pt idx="1">
                  <c:v>1.185285135794897</c:v>
                </c:pt>
                <c:pt idx="2">
                  <c:v>0.78645361764113764</c:v>
                </c:pt>
                <c:pt idx="3">
                  <c:v>0.5889025430501118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ser>
          <c:idx val="5"/>
          <c:order val="5"/>
          <c:tx>
            <c:v>BML (*100)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'[Updated Offset and Hydrostatics 111.xlsx]Graph'!$N$4:$N$7</c:f>
              <c:numCache>
                <c:formatCode>0.000</c:formatCode>
                <c:ptCount val="4"/>
                <c:pt idx="0">
                  <c:v>4.455170881691787</c:v>
                </c:pt>
                <c:pt idx="1">
                  <c:v>2.3220485958638206</c:v>
                </c:pt>
                <c:pt idx="2">
                  <c:v>1.7489578287235017</c:v>
                </c:pt>
                <c:pt idx="3">
                  <c:v>1.3279087087550476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ser>
          <c:idx val="6"/>
          <c:order val="6"/>
          <c:tx>
            <c:v>LCF (*10 m)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'[Updated Offset and Hydrostatics 111.xlsx]Graph'!$P$4:$P$7</c:f>
              <c:numCache>
                <c:formatCode>0.000</c:formatCode>
                <c:ptCount val="4"/>
                <c:pt idx="0">
                  <c:v>3.7390425037552455</c:v>
                </c:pt>
                <c:pt idx="1">
                  <c:v>3.6405165853878749</c:v>
                </c:pt>
                <c:pt idx="2">
                  <c:v>3.4602806342155836</c:v>
                </c:pt>
                <c:pt idx="3">
                  <c:v>3.3949087235262079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ser>
          <c:idx val="7"/>
          <c:order val="7"/>
          <c:tx>
            <c:v>MCTC (*10)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'[Updated Offset and Hydrostatics 111.xlsx]Graph'!$R$4:$R$7</c:f>
              <c:numCache>
                <c:formatCode>0.000</c:formatCode>
                <c:ptCount val="4"/>
                <c:pt idx="0">
                  <c:v>4.5494878665296152</c:v>
                </c:pt>
                <c:pt idx="1">
                  <c:v>5.1916151961868069</c:v>
                </c:pt>
                <c:pt idx="2">
                  <c:v>6.0742690049804491</c:v>
                </c:pt>
                <c:pt idx="3">
                  <c:v>6.3531387608413938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ser>
          <c:idx val="8"/>
          <c:order val="8"/>
          <c:tx>
            <c:v>Cb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'[Updated Offset and Hydrostatics 111.xlsx]Graph'!$X$39:$X$42</c:f>
              <c:numCache>
                <c:formatCode>General</c:formatCode>
                <c:ptCount val="4"/>
                <c:pt idx="0">
                  <c:v>0.72382270358583212</c:v>
                </c:pt>
                <c:pt idx="1">
                  <c:v>0.79238318584782896</c:v>
                </c:pt>
                <c:pt idx="2">
                  <c:v>0.82059239004642404</c:v>
                </c:pt>
                <c:pt idx="3">
                  <c:v>0.84780151247675761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ser>
          <c:idx val="9"/>
          <c:order val="9"/>
          <c:tx>
            <c:v>Cm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'[Updated Offset and Hydrostatics 111.xlsx]Graph'!$Y$39:$Y$42</c:f>
              <c:numCache>
                <c:formatCode>General</c:formatCode>
                <c:ptCount val="4"/>
                <c:pt idx="0">
                  <c:v>0.92632222775497852</c:v>
                </c:pt>
                <c:pt idx="1">
                  <c:v>0.96968318202475212</c:v>
                </c:pt>
                <c:pt idx="2">
                  <c:v>0.97751453912472197</c:v>
                </c:pt>
                <c:pt idx="3">
                  <c:v>0.98482772646325689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ser>
          <c:idx val="10"/>
          <c:order val="10"/>
          <c:tx>
            <c:v>Cp</c:v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'[Updated Offset and Hydrostatics 111.xlsx]Graph'!$Z$39:$Z$42</c:f>
              <c:numCache>
                <c:formatCode>General</c:formatCode>
                <c:ptCount val="4"/>
                <c:pt idx="0">
                  <c:v>0.7813940785379605</c:v>
                </c:pt>
                <c:pt idx="1">
                  <c:v>0.8171567791794524</c:v>
                </c:pt>
                <c:pt idx="2">
                  <c:v>0.83946821986012821</c:v>
                </c:pt>
                <c:pt idx="3">
                  <c:v>0.86086275771439558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ser>
          <c:idx val="11"/>
          <c:order val="11"/>
          <c:tx>
            <c:v>Cwp</c:v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'[Updated Offset and Hydrostatics 111.xlsx]Graph'!$AA$39:$AA$42</c:f>
              <c:numCache>
                <c:formatCode>General</c:formatCode>
                <c:ptCount val="4"/>
                <c:pt idx="0">
                  <c:v>0.8252558070532412</c:v>
                </c:pt>
                <c:pt idx="1">
                  <c:v>0.86382862834859009</c:v>
                </c:pt>
                <c:pt idx="2">
                  <c:v>0.90808875890132246</c:v>
                </c:pt>
                <c:pt idx="3">
                  <c:v>0.92328564767717602</c:v>
                </c:pt>
              </c:numCache>
            </c:numRef>
          </c:xVal>
          <c:yVal>
            <c:numRef>
              <c:f>'[Updated Offset and Hydrostatics 111.xlsx]Graph'!$C$4:$C$7</c:f>
              <c:numCache>
                <c:formatCode>General</c:formatCode>
                <c:ptCount val="4"/>
                <c:pt idx="0">
                  <c:v>0.89697512699887993</c:v>
                </c:pt>
                <c:pt idx="1">
                  <c:v>1.7939502539977599</c:v>
                </c:pt>
                <c:pt idx="2">
                  <c:v>2.6909253809966396</c:v>
                </c:pt>
                <c:pt idx="3" formatCode="0.00">
                  <c:v>3.5879005079955197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909888"/>
        <c:axId val="-53901184"/>
      </c:scatterChart>
      <c:valAx>
        <c:axId val="-53909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901184"/>
        <c:crosses val="autoZero"/>
        <c:crossBetween val="midCat"/>
      </c:valAx>
      <c:valAx>
        <c:axId val="-5390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9098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Lightweight Condition</a:t>
            </a:r>
          </a:p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GZ vs Angle of Heel</a:t>
            </a:r>
            <a:endParaRPr lang="en-SG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523731245413094"/>
          <c:y val="0.2330389481414718"/>
          <c:w val="0.78790621829325724"/>
          <c:h val="0.6605060383180527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GRAPH!$E$3:$E$4</c:f>
              <c:strCache>
                <c:ptCount val="2"/>
                <c:pt idx="0">
                  <c:v>Lightweight</c:v>
                </c:pt>
                <c:pt idx="1">
                  <c:v>GZ(m)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GRAPH!$D$5:$D$11</c:f>
              <c:numCache>
                <c:formatCode>General</c:formatCode>
                <c:ptCount val="7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75</c:v>
                </c:pt>
                <c:pt idx="6">
                  <c:v>90</c:v>
                </c:pt>
              </c:numCache>
            </c:numRef>
          </c:xVal>
          <c:yVal>
            <c:numRef>
              <c:f>GRAPH!$E$5:$E$11</c:f>
              <c:numCache>
                <c:formatCode>0.000</c:formatCode>
                <c:ptCount val="7"/>
                <c:pt idx="0">
                  <c:v>0</c:v>
                </c:pt>
                <c:pt idx="1">
                  <c:v>2.7992987166906325</c:v>
                </c:pt>
                <c:pt idx="2">
                  <c:v>4.9005807681239766</c:v>
                </c:pt>
                <c:pt idx="3">
                  <c:v>6.5887507450908656</c:v>
                </c:pt>
                <c:pt idx="4">
                  <c:v>5.4332378884120267</c:v>
                </c:pt>
                <c:pt idx="5">
                  <c:v>2.3881696546162337</c:v>
                </c:pt>
                <c:pt idx="6">
                  <c:v>-1.4651253773316648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1A41-4B9A-AC99-6617F7D0110A}"/>
            </c:ext>
          </c:extLst>
        </c:ser>
        <c:ser>
          <c:idx val="1"/>
          <c:order val="1"/>
          <c:tx>
            <c:v>57.3degree</c:v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GRAPH!$J$79:$J$80</c:f>
              <c:numCache>
                <c:formatCode>General</c:formatCode>
                <c:ptCount val="2"/>
                <c:pt idx="0">
                  <c:v>57.3</c:v>
                </c:pt>
                <c:pt idx="1">
                  <c:v>57.3</c:v>
                </c:pt>
              </c:numCache>
            </c:numRef>
          </c:xVal>
          <c:yVal>
            <c:numRef>
              <c:f>GRAPH!$K$79:$K$80</c:f>
              <c:numCache>
                <c:formatCode>General</c:formatCode>
                <c:ptCount val="2"/>
                <c:pt idx="0">
                  <c:v>11</c:v>
                </c:pt>
                <c:pt idx="1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908256"/>
        <c:axId val="-53910976"/>
      </c:scatterChart>
      <c:valAx>
        <c:axId val="-5390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Angle of Heel (degree)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910976"/>
        <c:crosses val="autoZero"/>
        <c:crossBetween val="midCat"/>
      </c:valAx>
      <c:valAx>
        <c:axId val="-53910976"/>
        <c:scaling>
          <c:orientation val="minMax"/>
          <c:max val="11"/>
          <c:min val="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GZ(m)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908256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Fully Loaded Condition</a:t>
            </a:r>
          </a:p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GZ </a:t>
            </a:r>
            <a:r>
              <a:rPr lang="en-US" sz="2000" dirty="0" err="1"/>
              <a:t>vs</a:t>
            </a:r>
            <a:r>
              <a:rPr lang="en-US" sz="2000" dirty="0"/>
              <a:t> Angle of Heel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8913720794403928E-2"/>
          <c:y val="0.19396009522617044"/>
          <c:w val="0.81718254398166335"/>
          <c:h val="0.7197516781238947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GRAPH!$F$3:$F$4</c:f>
              <c:strCache>
                <c:ptCount val="2"/>
                <c:pt idx="0">
                  <c:v>Fully Loaded Condition</c:v>
                </c:pt>
                <c:pt idx="1">
                  <c:v>GZ(m)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GRAPH!$D$5:$D$11</c:f>
              <c:numCache>
                <c:formatCode>General</c:formatCode>
                <c:ptCount val="7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75</c:v>
                </c:pt>
                <c:pt idx="6">
                  <c:v>90</c:v>
                </c:pt>
              </c:numCache>
            </c:numRef>
          </c:xVal>
          <c:yVal>
            <c:numRef>
              <c:f>GRAPH!$F$5:$F$11</c:f>
              <c:numCache>
                <c:formatCode>0.000</c:formatCode>
                <c:ptCount val="7"/>
                <c:pt idx="0">
                  <c:v>0</c:v>
                </c:pt>
                <c:pt idx="1">
                  <c:v>1.1999822832989402</c:v>
                </c:pt>
                <c:pt idx="2">
                  <c:v>2.1790346654394264</c:v>
                </c:pt>
                <c:pt idx="3">
                  <c:v>2.5102589280822976</c:v>
                </c:pt>
                <c:pt idx="4">
                  <c:v>1.7862842734832458</c:v>
                </c:pt>
                <c:pt idx="5">
                  <c:v>0.81823794205345624</c:v>
                </c:pt>
                <c:pt idx="6">
                  <c:v>-0.52046010324764347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884E-4C80-930A-EEE6444E9174}"/>
            </c:ext>
          </c:extLst>
        </c:ser>
        <c:ser>
          <c:idx val="1"/>
          <c:order val="1"/>
          <c:tx>
            <c:v>"57degree 2"</c:v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GRAPH!$J$82:$J$83</c:f>
              <c:numCache>
                <c:formatCode>General</c:formatCode>
                <c:ptCount val="2"/>
                <c:pt idx="0">
                  <c:v>57.3</c:v>
                </c:pt>
                <c:pt idx="1">
                  <c:v>57.3</c:v>
                </c:pt>
              </c:numCache>
            </c:numRef>
          </c:xVal>
          <c:yVal>
            <c:numRef>
              <c:f>GRAPH!$K$82:$K$83</c:f>
              <c:numCache>
                <c:formatCode>General</c:formatCode>
                <c:ptCount val="2"/>
                <c:pt idx="0">
                  <c:v>6</c:v>
                </c:pt>
                <c:pt idx="1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906080"/>
        <c:axId val="-53904992"/>
      </c:scatterChart>
      <c:valAx>
        <c:axId val="-53906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Angle of Heel (degree)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904992"/>
        <c:crosses val="autoZero"/>
        <c:crossBetween val="midCat"/>
      </c:valAx>
      <c:valAx>
        <c:axId val="-53904992"/>
        <c:scaling>
          <c:orientation val="minMax"/>
          <c:max val="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GZ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906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GZ vs </a:t>
            </a:r>
            <a:r>
              <a:rPr lang="en-US" dirty="0" smtClean="0"/>
              <a:t>Angle</a:t>
            </a:r>
            <a:r>
              <a:rPr lang="en-US" baseline="0" dirty="0" smtClean="0"/>
              <a:t> of Heel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012725212718564"/>
          <c:y val="0.1381910591867106"/>
          <c:w val="0.88618401518866075"/>
          <c:h val="0.76453373463383978"/>
        </c:manualLayout>
      </c:layout>
      <c:scatterChart>
        <c:scatterStyle val="smoothMarker"/>
        <c:varyColors val="0"/>
        <c:ser>
          <c:idx val="0"/>
          <c:order val="0"/>
          <c:tx>
            <c:v>GZ</c:v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7.1502108516859217E-2"/>
                  <c:y val="1.60211377904781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Sheet2!$I$5:$I$11</c:f>
              <c:numCache>
                <c:formatCode>General</c:formatCode>
                <c:ptCount val="7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75</c:v>
                </c:pt>
                <c:pt idx="6">
                  <c:v>90</c:v>
                </c:pt>
              </c:numCache>
            </c:numRef>
          </c:xVal>
          <c:yVal>
            <c:numRef>
              <c:f>Sheet2!$J$5:$J$11</c:f>
              <c:numCache>
                <c:formatCode>0.000</c:formatCode>
                <c:ptCount val="7"/>
                <c:pt idx="0">
                  <c:v>0</c:v>
                </c:pt>
                <c:pt idx="1">
                  <c:v>2.4266468556726521</c:v>
                </c:pt>
                <c:pt idx="2">
                  <c:v>3.9968384577684684</c:v>
                </c:pt>
                <c:pt idx="3">
                  <c:v>5.0097766203030991</c:v>
                </c:pt>
                <c:pt idx="4">
                  <c:v>4.5375626912224671</c:v>
                </c:pt>
                <c:pt idx="5">
                  <c:v>3.0390469260488762</c:v>
                </c:pt>
                <c:pt idx="6">
                  <c:v>-0.16641070182189521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E514-485D-80C7-B68D78FF4C36}"/>
            </c:ext>
          </c:extLst>
        </c:ser>
        <c:ser>
          <c:idx val="2"/>
          <c:order val="2"/>
          <c:tx>
            <c:v>57.3degree</c:v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Sheet2!$T$92:$T$93</c:f>
              <c:numCache>
                <c:formatCode>General</c:formatCode>
                <c:ptCount val="2"/>
                <c:pt idx="0">
                  <c:v>57.3</c:v>
                </c:pt>
                <c:pt idx="1">
                  <c:v>57.3</c:v>
                </c:pt>
              </c:numCache>
            </c:numRef>
          </c:xVal>
          <c:yVal>
            <c:numRef>
              <c:f>Sheet2!$U$92:$U$93</c:f>
              <c:numCache>
                <c:formatCode>General</c:formatCode>
                <c:ptCount val="2"/>
                <c:pt idx="0">
                  <c:v>0</c:v>
                </c:pt>
                <c:pt idx="1">
                  <c:v>30</c:v>
                </c:pt>
              </c:numCache>
            </c:numRef>
          </c:y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101455856"/>
        <c:axId val="-210145640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Sheet2!$K$3:$K$4</c15:sqref>
                        </c15:formulaRef>
                      </c:ext>
                    </c:extLst>
                    <c:strCache>
                      <c:ptCount val="2"/>
                      <c:pt idx="0">
                        <c:v>WL1 </c:v>
                      </c:pt>
                    </c:strCache>
                  </c:strRef>
                </c:tx>
                <c:spPr>
                  <a:ln w="9525" cap="rnd">
                    <a:solidFill>
                      <a:schemeClr val="accent2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 cap="rnd">
                      <a:solidFill>
                        <a:schemeClr val="accent2"/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6r2="http://schemas.microsoft.com/office/drawing/2015/06/chart"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>
                      <c:ext uri="{02D57815-91ED-43cb-92C2-25804820EDAC}">
                        <c15:formulaRef>
                          <c15:sqref>Sheet2!$I$5:$I$11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15</c:v>
                      </c:pt>
                      <c:pt idx="2">
                        <c:v>30</c:v>
                      </c:pt>
                      <c:pt idx="3">
                        <c:v>45</c:v>
                      </c:pt>
                      <c:pt idx="4">
                        <c:v>60</c:v>
                      </c:pt>
                      <c:pt idx="5">
                        <c:v>75</c:v>
                      </c:pt>
                      <c:pt idx="6">
                        <c:v>90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Sheet2!$K$5:$K$11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yVal>
                <c:smooth val="1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1-E514-485D-80C7-B68D78FF4C36}"/>
                  </c:ext>
                </c:extLst>
              </c15:ser>
            </c15:filteredScatterSeries>
          </c:ext>
        </c:extLst>
      </c:scatterChart>
      <c:valAx>
        <c:axId val="-2101455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1456400"/>
        <c:crosses val="autoZero"/>
        <c:crossBetween val="midCat"/>
      </c:valAx>
      <c:valAx>
        <c:axId val="-2101456400"/>
        <c:scaling>
          <c:orientation val="minMax"/>
          <c:max val="13"/>
          <c:min val="-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14558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0.12215</cdr:x>
      <cdr:y>0.14833</cdr:y>
    </cdr:from>
    <cdr:to>
      <cdr:x>0.67433</cdr:x>
      <cdr:y>0.75034</cdr:y>
    </cdr:to>
    <cdr:cxnSp macro="">
      <cdr:nvCxnSpPr>
        <cdr:cNvPr id="4" name="Straight Connector 3"/>
        <cdr:cNvCxnSpPr/>
      </cdr:nvCxnSpPr>
      <cdr:spPr>
        <a:xfrm xmlns:a="http://schemas.openxmlformats.org/drawingml/2006/main" flipV="1">
          <a:off x="964042" y="703034"/>
          <a:ext cx="4357862" cy="2853444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accent4"/>
        </a:lnRef>
        <a:fillRef xmlns:a="http://schemas.openxmlformats.org/drawingml/2006/main" idx="0">
          <a:schemeClr val="accent4"/>
        </a:fillRef>
        <a:effectRef xmlns:a="http://schemas.openxmlformats.org/drawingml/2006/main" idx="1">
          <a:schemeClr val="accent4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0.09421</cdr:x>
      <cdr:y>0.30188</cdr:y>
    </cdr:from>
    <cdr:to>
      <cdr:x>0.69545</cdr:x>
      <cdr:y>0.82779</cdr:y>
    </cdr:to>
    <cdr:cxnSp macro="">
      <cdr:nvCxnSpPr>
        <cdr:cNvPr id="2" name="Straight Connector 1"/>
        <cdr:cNvCxnSpPr/>
      </cdr:nvCxnSpPr>
      <cdr:spPr>
        <a:xfrm xmlns:a="http://schemas.openxmlformats.org/drawingml/2006/main" flipV="1">
          <a:off x="759940" y="1554896"/>
          <a:ext cx="4850028" cy="270882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2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0.08579</cdr:x>
      <cdr:y>0.28788</cdr:y>
    </cdr:from>
    <cdr:to>
      <cdr:x>0.65829</cdr:x>
      <cdr:y>0.81982</cdr:y>
    </cdr:to>
    <cdr:cxnSp macro="">
      <cdr:nvCxnSpPr>
        <cdr:cNvPr id="3" name="Straight Connector 2"/>
        <cdr:cNvCxnSpPr/>
      </cdr:nvCxnSpPr>
      <cdr:spPr>
        <a:xfrm xmlns:a="http://schemas.openxmlformats.org/drawingml/2006/main" flipV="1">
          <a:off x="507380" y="1112572"/>
          <a:ext cx="3385963" cy="205577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4"/>
        </a:lnRef>
        <a:fillRef xmlns:a="http://schemas.openxmlformats.org/drawingml/2006/main" idx="0">
          <a:schemeClr val="accent4"/>
        </a:fillRef>
        <a:effectRef xmlns:a="http://schemas.openxmlformats.org/drawingml/2006/main" idx="2">
          <a:schemeClr val="accent4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0.50373</cdr:x>
      <cdr:y>0.92816</cdr:y>
    </cdr:from>
    <cdr:to>
      <cdr:x>0.78181</cdr:x>
      <cdr:y>0.97671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6000751" y="6879166"/>
          <a:ext cx="3312583" cy="3598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>
              <a:solidFill>
                <a:schemeClr val="bg1"/>
              </a:solidFill>
            </a:rPr>
            <a:t>Angle (Degree)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5A32C-41D8-4479-99CE-0029549FFDB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D119E-66BB-4971-8D21-A7839358D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90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1A24C-7873-495A-A708-8BFD0FEF29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8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D119E-66BB-4971-8D21-A7839358DC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11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D119E-66BB-4971-8D21-A7839358DC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7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A62D-3490-4F76-8395-54238F240BF3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0132-A85D-4DAB-BDA3-02B3371D58B0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1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2B80-C4BB-45D6-A232-A881B267254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5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9EA7-DCC3-4FB9-A3B2-9F862F6AA7FE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A4FB-6A58-440D-8C6F-81F9C944BF5B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19E8-E0DC-4EE3-8970-3222F2BA1CE8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9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CBD7-3429-427A-8CA1-C8EA2C13AC16}" type="datetime1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8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397C-5997-42F9-8AE8-51743CE2BFF4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6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7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D216-B881-4830-8B22-6E54D5555D4F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9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683A-4724-4974-9DF4-F2D0E9AF1554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18BEC-BC6F-435C-92D1-8513408F42E7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50CAE-B65B-4875-8F15-D6E1C3C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5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619" y="2151073"/>
            <a:ext cx="11398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NAME 338</a:t>
            </a:r>
          </a:p>
          <a:p>
            <a:pPr algn="ctr"/>
            <a:r>
              <a:rPr lang="en-US" sz="2400" b="1" dirty="0" smtClean="0"/>
              <a:t>SHIP DESIGN PROJECT AND PRESENTATION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43199" y="836734"/>
            <a:ext cx="8609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BANGLADESH UNIVERSITY OF ENGINEERING AND TECHNOLOGY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03" y="398354"/>
            <a:ext cx="1593410" cy="159341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6910-9F5E-4394-967A-8885D403B215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3619" y="3678454"/>
            <a:ext cx="6817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Under the supervision of:</a:t>
            </a:r>
          </a:p>
          <a:p>
            <a:endParaRPr lang="en-US" sz="2000" dirty="0"/>
          </a:p>
          <a:p>
            <a:r>
              <a:rPr lang="en-US" sz="2000" b="1" dirty="0" smtClean="0"/>
              <a:t>Dr. Md. </a:t>
            </a:r>
            <a:r>
              <a:rPr lang="en-US" sz="2000" b="1" dirty="0" err="1" smtClean="0"/>
              <a:t>Mashiur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Rahaman</a:t>
            </a:r>
            <a:endParaRPr lang="en-US" sz="2000" b="1" dirty="0" smtClean="0"/>
          </a:p>
          <a:p>
            <a:r>
              <a:rPr lang="en-US" sz="2000" dirty="0" smtClean="0"/>
              <a:t>Professor</a:t>
            </a:r>
          </a:p>
          <a:p>
            <a:r>
              <a:rPr lang="en-US" sz="2000" dirty="0" smtClean="0"/>
              <a:t>Department of Naval Architecture and Marine Engineering </a:t>
            </a:r>
          </a:p>
          <a:p>
            <a:r>
              <a:rPr lang="en-US" sz="2000" dirty="0" smtClean="0"/>
              <a:t>BUET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586800" y="3678454"/>
            <a:ext cx="3856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Prepared by,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Noshin</a:t>
            </a:r>
            <a:r>
              <a:rPr lang="en-US" sz="2000" dirty="0" smtClean="0"/>
              <a:t> </a:t>
            </a:r>
            <a:r>
              <a:rPr lang="en-US" sz="2000" dirty="0" err="1" smtClean="0"/>
              <a:t>Tarannum</a:t>
            </a:r>
            <a:r>
              <a:rPr lang="en-US" sz="2000" dirty="0" smtClean="0"/>
              <a:t> </a:t>
            </a:r>
            <a:r>
              <a:rPr lang="en-US" sz="2000" dirty="0" err="1" smtClean="0"/>
              <a:t>Tasfia</a:t>
            </a:r>
            <a:r>
              <a:rPr lang="en-US" sz="2000" dirty="0" smtClean="0"/>
              <a:t> </a:t>
            </a:r>
            <a:r>
              <a:rPr lang="en-US" sz="2000" b="1" dirty="0" smtClean="0"/>
              <a:t>(1712002)</a:t>
            </a:r>
          </a:p>
          <a:p>
            <a:r>
              <a:rPr lang="en-US" sz="2000" dirty="0" err="1" smtClean="0"/>
              <a:t>Rafid</a:t>
            </a:r>
            <a:r>
              <a:rPr lang="en-US" sz="2000" dirty="0" smtClean="0"/>
              <a:t> Imam                       </a:t>
            </a:r>
            <a:r>
              <a:rPr lang="en-US" sz="2000" b="1" dirty="0" smtClean="0"/>
              <a:t>(1712043)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3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174D-E3AA-4459-A721-114718B8F3B9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905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PRINCIPAL PARTICULARS COMPARISON BETWEEN BASIS SHIP AND DESIGN SHIP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1764737"/>
                  </p:ext>
                </p:extLst>
              </p:nvPr>
            </p:nvGraphicFramePr>
            <p:xfrm>
              <a:off x="946841" y="619455"/>
              <a:ext cx="9944478" cy="56435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14826"/>
                    <a:gridCol w="3314826"/>
                    <a:gridCol w="3314826"/>
                  </a:tblGrid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Parameters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Basis Ship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Design Ship</a:t>
                          </a:r>
                          <a:endParaRPr lang="en-US" sz="2000" b="1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Length Overall,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𝑶𝑨</m:t>
                                  </m:r>
                                </m:sub>
                              </m:sSub>
                            </m:oMath>
                          </a14:m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82.56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81.16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02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Length Between Perpendicular,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𝒑𝒑</m:t>
                                  </m:r>
                                </m:sub>
                              </m:sSub>
                            </m:oMath>
                          </a14:m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79.29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77.94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Breadth, B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16.00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15.72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Depth, D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5.50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5.41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Draft, H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4.10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3.59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Deadweight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3200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3000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Displacement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4526.83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 smtClean="0"/>
                            <a:t>3776.00 </a:t>
                          </a:r>
                          <a:r>
                            <a:rPr lang="en-US" sz="2000" baseline="0" dirty="0" err="1" smtClean="0"/>
                            <a:t>tonnes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.859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962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0.707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.700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1764737"/>
                  </p:ext>
                </p:extLst>
              </p:nvPr>
            </p:nvGraphicFramePr>
            <p:xfrm>
              <a:off x="946841" y="619455"/>
              <a:ext cx="9944478" cy="56435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14826"/>
                    <a:gridCol w="3314826"/>
                    <a:gridCol w="3314826"/>
                  </a:tblGrid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Parameters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Basis Ship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Design Ship</a:t>
                          </a:r>
                          <a:endParaRPr lang="en-US" sz="2000" b="1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06522" r="-200000" b="-8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82.56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81.16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282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58333" r="-200000" b="-5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79.29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77.94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Breadth, B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16.00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15.72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Depth, D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5.50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5.41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Draft, H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4.10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3.59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Deadweight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3200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3000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Displacement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4526.83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 smtClean="0"/>
                            <a:t>3776.00 </a:t>
                          </a:r>
                          <a:r>
                            <a:rPr lang="en-US" sz="2000" baseline="0" dirty="0" err="1" smtClean="0"/>
                            <a:t>tonnes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830108" r="-200000" b="-89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.859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96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330769" r="-200000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0.707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.700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231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01CA-BE99-48BB-92F6-95FB686B8AB1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81400" y="138961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POWER ESTIMATION &amp; MANNING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242617" y="2260064"/>
                <a:ext cx="2598532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000" b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𝑷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17" y="2260064"/>
                <a:ext cx="2598532" cy="6766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041556" y="1161366"/>
                <a:ext cx="8722259" cy="1599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We know,</a:t>
                </a:r>
              </a:p>
              <a:p>
                <a:r>
                  <a:rPr lang="en-US" sz="2000" dirty="0" smtClean="0"/>
                  <a:t>Admiralty Coefficient, Ac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2/3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d>
                      </m:e>
                      <m:sub/>
                    </m:sSub>
                  </m:oMath>
                </a14:m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For Basis ship and design Ship </a:t>
                </a:r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56" y="1161366"/>
                <a:ext cx="8722259" cy="1599990"/>
              </a:xfrm>
              <a:prstGeom prst="rect">
                <a:avLst/>
              </a:prstGeom>
              <a:blipFill rotWithShape="0">
                <a:blip r:embed="rId3"/>
                <a:stretch>
                  <a:fillRect l="-769" t="-2290" b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041556" y="3284670"/>
            <a:ext cx="7940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Power of Basis Ship 1125 KW</a:t>
            </a:r>
          </a:p>
          <a:p>
            <a:endParaRPr lang="en-US" sz="2000" dirty="0" smtClean="0"/>
          </a:p>
          <a:p>
            <a:r>
              <a:rPr lang="en-US" sz="2000" dirty="0" smtClean="0"/>
              <a:t>So using the formula we can estimate the power of Design Ship = 1096 KW </a:t>
            </a:r>
          </a:p>
          <a:p>
            <a:endParaRPr lang="en-US" sz="2000" dirty="0"/>
          </a:p>
          <a:p>
            <a:r>
              <a:rPr lang="en-US" sz="2000" dirty="0" smtClean="0"/>
              <a:t>1096 KW for two Engines. Thus 548 KW for each of them</a:t>
            </a:r>
          </a:p>
          <a:p>
            <a:endParaRPr lang="en-US" sz="2000" dirty="0"/>
          </a:p>
          <a:p>
            <a:r>
              <a:rPr lang="en-US" sz="2000" dirty="0" smtClean="0"/>
              <a:t>Fuel Used : </a:t>
            </a:r>
            <a:r>
              <a:rPr lang="en-US" sz="2000" dirty="0"/>
              <a:t>Diesel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53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01CA-BE99-48BB-92F6-95FB686B8AB1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0982" y="162964"/>
            <a:ext cx="1106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PRELIMINARY WEIGHT CALCULATION AND POWER ESTIMATION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3208" y="686184"/>
            <a:ext cx="110904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Service Speed , V = </a:t>
            </a:r>
            <a:r>
              <a:rPr lang="en-US" sz="2000" dirty="0" smtClean="0"/>
              <a:t>10</a:t>
            </a:r>
            <a:r>
              <a:rPr lang="en-US" sz="2000" dirty="0" smtClean="0"/>
              <a:t>	knot</a:t>
            </a:r>
          </a:p>
          <a:p>
            <a:r>
              <a:rPr lang="en-US" sz="2000" dirty="0" smtClean="0"/>
              <a:t>	              = 18.5	km/h</a:t>
            </a:r>
          </a:p>
          <a:p>
            <a:endParaRPr lang="en-US" sz="2000" dirty="0" smtClean="0"/>
          </a:p>
          <a:p>
            <a:r>
              <a:rPr lang="en-US" sz="2000" dirty="0" smtClean="0"/>
              <a:t>Voyage distance , s =</a:t>
            </a:r>
            <a:r>
              <a:rPr lang="en-US" sz="2000" dirty="0"/>
              <a:t> </a:t>
            </a:r>
            <a:r>
              <a:rPr lang="en-US" sz="2000" dirty="0" smtClean="0"/>
              <a:t>164	nautical miles</a:t>
            </a:r>
          </a:p>
          <a:p>
            <a:r>
              <a:rPr lang="en-US" sz="2000" dirty="0" smtClean="0"/>
              <a:t>		</a:t>
            </a:r>
          </a:p>
          <a:p>
            <a:r>
              <a:rPr lang="en-US" sz="2000" dirty="0" smtClean="0"/>
              <a:t>Voyage time,   t = 2 ∙ s / v  </a:t>
            </a:r>
            <a:r>
              <a:rPr lang="en-US" sz="2000" dirty="0" smtClean="0"/>
              <a:t>=32.800</a:t>
            </a:r>
            <a:r>
              <a:rPr lang="en-US" sz="2000" dirty="0" smtClean="0"/>
              <a:t>	Hours</a:t>
            </a:r>
          </a:p>
          <a:p>
            <a:r>
              <a:rPr lang="en-US" sz="2000" dirty="0" smtClean="0"/>
              <a:t>	                             =  </a:t>
            </a:r>
            <a:r>
              <a:rPr lang="en-US" sz="2000" dirty="0" smtClean="0"/>
              <a:t>1.3667</a:t>
            </a:r>
            <a:r>
              <a:rPr lang="en-US" sz="2000" dirty="0" smtClean="0"/>
              <a:t>	Days</a:t>
            </a:r>
          </a:p>
          <a:p>
            <a:endParaRPr lang="en-US" sz="2000" dirty="0" smtClean="0"/>
          </a:p>
          <a:p>
            <a:r>
              <a:rPr lang="en-US" sz="2000" dirty="0" smtClean="0"/>
              <a:t>Endurance time </a:t>
            </a:r>
            <a:r>
              <a:rPr lang="en-US" sz="2000" dirty="0" smtClean="0"/>
              <a:t>= 4Days</a:t>
            </a:r>
            <a:endParaRPr lang="en-US" sz="2000" dirty="0" smtClean="0"/>
          </a:p>
          <a:p>
            <a:r>
              <a:rPr lang="en-US" sz="2000" dirty="0" smtClean="0"/>
              <a:t>	            </a:t>
            </a:r>
            <a:r>
              <a:rPr lang="en-US" sz="2000" dirty="0" smtClean="0"/>
              <a:t>  </a:t>
            </a:r>
            <a:r>
              <a:rPr lang="en-US" sz="2000" dirty="0" smtClean="0"/>
              <a:t>=   96	Hours</a:t>
            </a:r>
          </a:p>
          <a:p>
            <a:endParaRPr lang="en-US" sz="2000" dirty="0" smtClean="0"/>
          </a:p>
          <a:p>
            <a:r>
              <a:rPr lang="en-US" sz="2000" dirty="0" smtClean="0"/>
              <a:t>Cargo Capacity (tones) </a:t>
            </a:r>
            <a:r>
              <a:rPr lang="en-US" sz="2000" dirty="0" smtClean="0"/>
              <a:t> </a:t>
            </a:r>
            <a:r>
              <a:rPr lang="en-US" sz="2000" dirty="0" smtClean="0"/>
              <a:t>=  </a:t>
            </a:r>
            <a:r>
              <a:rPr lang="en-US" sz="2000" dirty="0" smtClean="0"/>
              <a:t>2950 tones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208" y="4630697"/>
            <a:ext cx="81390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Power of Basis Ship = 1125 KW</a:t>
            </a:r>
          </a:p>
          <a:p>
            <a:endParaRPr lang="en-US" sz="2000" dirty="0"/>
          </a:p>
          <a:p>
            <a:r>
              <a:rPr lang="en-US" sz="2000" dirty="0" smtClean="0"/>
              <a:t>Admiralty Coefficient of Basis Ship : 243.2150866</a:t>
            </a:r>
          </a:p>
          <a:p>
            <a:endParaRPr lang="en-US" sz="2000" dirty="0"/>
          </a:p>
          <a:p>
            <a:r>
              <a:rPr lang="en-US" sz="2000" dirty="0" smtClean="0"/>
              <a:t>Crew Member: 16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62527" y="1642110"/>
            <a:ext cx="506088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Engine Information</a:t>
            </a:r>
          </a:p>
          <a:p>
            <a:endParaRPr lang="en-US" sz="2000" dirty="0"/>
          </a:p>
          <a:p>
            <a:r>
              <a:rPr lang="en-US" sz="2000" dirty="0" smtClean="0"/>
              <a:t>Model                      M26</a:t>
            </a:r>
          </a:p>
          <a:p>
            <a:endParaRPr lang="en-US" sz="2000" dirty="0" smtClean="0"/>
          </a:p>
          <a:p>
            <a:r>
              <a:rPr lang="en-US" sz="2000" dirty="0" smtClean="0"/>
              <a:t>BHP                          548 KW each</a:t>
            </a:r>
          </a:p>
          <a:p>
            <a:endParaRPr lang="en-US" sz="2000" dirty="0"/>
          </a:p>
          <a:p>
            <a:r>
              <a:rPr lang="en-US" sz="2000" dirty="0" smtClean="0"/>
              <a:t>SFC                          ≤ 213 </a:t>
            </a:r>
            <a:r>
              <a:rPr lang="en-US" sz="2000" dirty="0" err="1" smtClean="0"/>
              <a:t>gKW</a:t>
            </a:r>
            <a:r>
              <a:rPr lang="en-US" sz="2000" dirty="0" smtClean="0"/>
              <a:t>/h</a:t>
            </a:r>
          </a:p>
          <a:p>
            <a:endParaRPr lang="en-US" sz="2000" dirty="0"/>
          </a:p>
          <a:p>
            <a:r>
              <a:rPr lang="en-US" sz="2000" dirty="0" smtClean="0"/>
              <a:t>SLOC                        ≤  1.0 </a:t>
            </a:r>
            <a:r>
              <a:rPr lang="en-US" sz="2000" dirty="0" err="1" smtClean="0"/>
              <a:t>gKW</a:t>
            </a:r>
            <a:r>
              <a:rPr lang="en-US" sz="2000" dirty="0" smtClean="0"/>
              <a:t>/h</a:t>
            </a:r>
          </a:p>
          <a:p>
            <a:endParaRPr lang="en-US" dirty="0"/>
          </a:p>
          <a:p>
            <a:r>
              <a:rPr lang="en-US" sz="1600" dirty="0" smtClean="0"/>
              <a:t>Source :  </a:t>
            </a:r>
            <a:r>
              <a:rPr lang="en-US" sz="1600" dirty="0" err="1" smtClean="0"/>
              <a:t>Weichai</a:t>
            </a:r>
            <a:r>
              <a:rPr lang="en-US" sz="1600" dirty="0" smtClean="0"/>
              <a:t> Marine Engines          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80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01CA-BE99-48BB-92F6-95FB686B8AB1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0982" y="0"/>
            <a:ext cx="1106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PRELIMINARY WEIGHT CALCULATION AND POWER ESTIMATION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6515" y="1001038"/>
            <a:ext cx="58394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BHP ( Single Engine )	548	kW</a:t>
            </a:r>
          </a:p>
          <a:p>
            <a:r>
              <a:rPr lang="en-US" dirty="0" smtClean="0"/>
              <a:t>BHP = ( 2 ∙ 1 engine's BHP )	1096	kW</a:t>
            </a:r>
          </a:p>
          <a:p>
            <a:r>
              <a:rPr lang="en-US" dirty="0" smtClean="0"/>
              <a:t>SFC  ( Single Engine )	213	g/</a:t>
            </a:r>
            <a:r>
              <a:rPr lang="en-US" dirty="0" err="1" smtClean="0"/>
              <a:t>kW∙hr</a:t>
            </a:r>
            <a:endParaRPr lang="en-US" dirty="0" smtClean="0"/>
          </a:p>
          <a:p>
            <a:r>
              <a:rPr lang="en-US" dirty="0" smtClean="0"/>
              <a:t>SLOC ( Single Engine )	0.8	g/</a:t>
            </a:r>
            <a:r>
              <a:rPr lang="en-US" dirty="0" err="1" smtClean="0"/>
              <a:t>kW∙hr</a:t>
            </a:r>
            <a:endParaRPr lang="en-US" dirty="0" smtClean="0"/>
          </a:p>
          <a:p>
            <a:r>
              <a:rPr lang="en-US" dirty="0" smtClean="0"/>
              <a:t>Constant Addition of Fuel	1.5	1.14-1.5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WHFO = SFC ∙ BHP ∙ Voyage time ∙ Constant Addition	=11485.6416	kg</a:t>
            </a:r>
          </a:p>
          <a:p>
            <a:endParaRPr lang="en-US" dirty="0" smtClean="0"/>
          </a:p>
          <a:p>
            <a:r>
              <a:rPr lang="en-US" dirty="0" smtClean="0"/>
              <a:t>WDO = 20% of WHFO =	2297.12832	kg</a:t>
            </a:r>
          </a:p>
          <a:p>
            <a:endParaRPr lang="en-US" dirty="0" smtClean="0"/>
          </a:p>
          <a:p>
            <a:r>
              <a:rPr lang="en-US" dirty="0" smtClean="0"/>
              <a:t>WLO = SLOC ∙ BHP ∙ Voyage time ∙ Constant Addition	=43.13856	kg</a:t>
            </a:r>
          </a:p>
          <a:p>
            <a:r>
              <a:rPr lang="en-US" dirty="0" smtClean="0"/>
              <a:t>Fresh water consumption for		</a:t>
            </a:r>
          </a:p>
          <a:p>
            <a:r>
              <a:rPr lang="en-US" dirty="0" smtClean="0"/>
              <a:t>Crew  = 20 kg per person per day=1280	kg</a:t>
            </a:r>
          </a:p>
          <a:p>
            <a:r>
              <a:rPr lang="en-US" dirty="0" smtClean="0"/>
              <a:t>Bath &amp; Laundry needs = 200 kg per person per day</a:t>
            </a:r>
          </a:p>
          <a:p>
            <a:r>
              <a:rPr lang="en-US" dirty="0" smtClean="0"/>
              <a:t>=12800	kg</a:t>
            </a:r>
          </a:p>
          <a:p>
            <a:endParaRPr lang="en-US" dirty="0"/>
          </a:p>
          <a:p>
            <a:r>
              <a:rPr lang="en-US" dirty="0" smtClean="0"/>
              <a:t>Cooking = 4 kg per person per day	256	kg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156356" y="1086907"/>
                <a:ext cx="6035644" cy="545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Machinery (Main Engine) ( 10 g/</a:t>
                </a:r>
                <a:r>
                  <a:rPr lang="en-US" dirty="0" err="1" smtClean="0"/>
                  <a:t>kW∙hr</a:t>
                </a:r>
                <a:r>
                  <a:rPr lang="en-US" dirty="0" smtClean="0"/>
                  <a:t> )	=1052.16	kg</a:t>
                </a:r>
              </a:p>
              <a:p>
                <a:r>
                  <a:rPr lang="en-US" dirty="0" smtClean="0"/>
                  <a:t>Auxiliary needs = 20% of Main Engine=	210.432	kg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Reserve	5000	kg</a:t>
                </a:r>
              </a:p>
              <a:p>
                <a:r>
                  <a:rPr lang="en-US" dirty="0" smtClean="0"/>
                  <a:t>		</a:t>
                </a:r>
              </a:p>
              <a:p>
                <a:r>
                  <a:rPr lang="en-US" dirty="0" smtClean="0"/>
                  <a:t>Net Crew Weight = 75 kg ∙ Crew Member=1200	kg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Store &amp; Provision = 10 kg per person per day=640kg</a:t>
                </a:r>
              </a:p>
              <a:p>
                <a:r>
                  <a:rPr lang="en-US" dirty="0" smtClean="0"/>
                  <a:t>		</a:t>
                </a:r>
              </a:p>
              <a:p>
                <a:r>
                  <a:rPr lang="en-US" dirty="0" smtClean="0"/>
                  <a:t>Net weight =</a:t>
                </a:r>
                <a:r>
                  <a:rPr lang="en-US" dirty="0" smtClean="0"/>
                  <a:t>36264.50048 kg</a:t>
                </a:r>
                <a:r>
                  <a:rPr lang="en-US" dirty="0" smtClean="0"/>
                  <a:t>= 36.2645</a:t>
                </a:r>
                <a:r>
                  <a:rPr lang="en-US" dirty="0"/>
                  <a:t> </a:t>
                </a:r>
                <a:r>
                  <a:rPr lang="en-US" dirty="0" err="1" smtClean="0"/>
                  <a:t>tonnes</a:t>
                </a:r>
                <a:endParaRPr lang="en-US" dirty="0" smtClean="0"/>
              </a:p>
              <a:p>
                <a:r>
                  <a:rPr lang="en-US" dirty="0" smtClean="0"/>
                  <a:t>		</a:t>
                </a:r>
              </a:p>
              <a:p>
                <a:r>
                  <a:rPr lang="en-US" dirty="0" smtClean="0"/>
                  <a:t>Deadweight = Cargo capacity + Net Weight= 2986.2645tonnes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Displacement ,  </a:t>
                </a:r>
                <a:r>
                  <a:rPr lang="el-GR" dirty="0" smtClean="0"/>
                  <a:t>Δ  = </a:t>
                </a:r>
                <a:r>
                  <a:rPr lang="en-US" dirty="0" smtClean="0"/>
                  <a:t>Deadweight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/>
                  <a:t>=4340.5007	</a:t>
                </a:r>
                <a:r>
                  <a:rPr lang="en-US" dirty="0" err="1" smtClean="0"/>
                  <a:t>tonnes</a:t>
                </a:r>
                <a:endParaRPr lang="en-US" dirty="0" smtClean="0"/>
              </a:p>
              <a:p>
                <a:r>
                  <a:rPr lang="en-US" dirty="0" smtClean="0"/>
                  <a:t>		</a:t>
                </a:r>
              </a:p>
              <a:p>
                <a:r>
                  <a:rPr lang="en-US" dirty="0" smtClean="0"/>
                  <a:t>PB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 =	</a:t>
                </a:r>
                <a:r>
                  <a:rPr lang="en-US" dirty="0" smtClean="0"/>
                  <a:t>1094.0472 kW</a:t>
                </a:r>
                <a:endParaRPr lang="en-US" dirty="0" smtClean="0"/>
              </a:p>
              <a:p>
                <a:r>
                  <a:rPr lang="en-US" dirty="0" smtClean="0"/>
                  <a:t>		</a:t>
                </a:r>
              </a:p>
              <a:p>
                <a:r>
                  <a:rPr lang="en-US" dirty="0" smtClean="0"/>
                  <a:t>PB per engine = 547.0236	kW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356" y="1086907"/>
                <a:ext cx="6035644" cy="5452005"/>
              </a:xfrm>
              <a:prstGeom prst="rect">
                <a:avLst/>
              </a:prstGeom>
              <a:blipFill rotWithShape="0">
                <a:blip r:embed="rId2"/>
                <a:stretch>
                  <a:fillRect l="-909" t="-559" b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988460" y="521265"/>
            <a:ext cx="487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Iteration 1</a:t>
            </a:r>
            <a:endParaRPr lang="en-US" sz="24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03683" y="1620570"/>
            <a:ext cx="18107" cy="42279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03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01CA-BE99-48BB-92F6-95FB686B8AB1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0982" y="0"/>
            <a:ext cx="1106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PRELIMINARY WEIGHT CALCULATION AND POWER ESTIMATION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0122" y="878472"/>
            <a:ext cx="57851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BHP ( Single Engine )	547.0236	kW</a:t>
            </a:r>
          </a:p>
          <a:p>
            <a:r>
              <a:rPr lang="en-US" dirty="0" smtClean="0"/>
              <a:t>BHP = ( 2 ∙ 1 engine's BHP )	1094.047165 kW</a:t>
            </a:r>
          </a:p>
          <a:p>
            <a:r>
              <a:rPr lang="en-US" dirty="0" smtClean="0"/>
              <a:t>SFC  ( Single Engine )	211	g/</a:t>
            </a:r>
            <a:r>
              <a:rPr lang="en-US" dirty="0" err="1" smtClean="0"/>
              <a:t>kW∙hr</a:t>
            </a:r>
            <a:endParaRPr lang="en-US" dirty="0" smtClean="0"/>
          </a:p>
          <a:p>
            <a:r>
              <a:rPr lang="en-US" dirty="0" smtClean="0"/>
              <a:t>SLOC ( Single Engine )	0.8	g/</a:t>
            </a:r>
            <a:r>
              <a:rPr lang="en-US" dirty="0" err="1" smtClean="0"/>
              <a:t>kW∙hr</a:t>
            </a:r>
            <a:endParaRPr lang="en-US" dirty="0" smtClean="0"/>
          </a:p>
          <a:p>
            <a:r>
              <a:rPr lang="en-US" dirty="0" smtClean="0"/>
              <a:t>Constant Addition of Fuel	1.5	1.14-1.5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WHFO = SFC ∙ BHP ∙ Voyage time ∙ Constant Addition	=12557.1609</a:t>
            </a:r>
            <a:r>
              <a:rPr lang="en-US" dirty="0"/>
              <a:t> </a:t>
            </a:r>
            <a:r>
              <a:rPr lang="en-US" dirty="0" smtClean="0"/>
              <a:t>kg</a:t>
            </a:r>
          </a:p>
          <a:p>
            <a:endParaRPr lang="en-US" dirty="0" smtClean="0"/>
          </a:p>
          <a:p>
            <a:r>
              <a:rPr lang="en-US" dirty="0" smtClean="0"/>
              <a:t>WDO = 20% of WHFO=</a:t>
            </a:r>
            <a:r>
              <a:rPr lang="en-US" dirty="0"/>
              <a:t> </a:t>
            </a:r>
            <a:r>
              <a:rPr lang="en-US" dirty="0" smtClean="0"/>
              <a:t>2511.43218	kg</a:t>
            </a:r>
          </a:p>
          <a:p>
            <a:endParaRPr lang="en-US" dirty="0"/>
          </a:p>
          <a:p>
            <a:r>
              <a:rPr lang="en-US" dirty="0" smtClean="0"/>
              <a:t>WLO = SLOC ∙ BHP ∙ Voyage time ∙ Constant Addition	=47.61008871	kg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Fresh water consumption for	Crew  = 20 kg per person per day = 1280kg</a:t>
            </a:r>
          </a:p>
          <a:p>
            <a:endParaRPr lang="en-US" dirty="0" smtClean="0"/>
          </a:p>
          <a:p>
            <a:r>
              <a:rPr lang="en-US" dirty="0" smtClean="0"/>
              <a:t>Bath &amp; Laundry needs = 200 kg per person per day	=12800	kg</a:t>
            </a:r>
          </a:p>
          <a:p>
            <a:r>
              <a:rPr lang="en-US" dirty="0" smtClean="0"/>
              <a:t>Cooking = 4 kg per person per day	256	kg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418908" y="885731"/>
                <a:ext cx="5966232" cy="5729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Machinery (Main Engine) ( 10 g/</a:t>
                </a:r>
                <a:r>
                  <a:rPr lang="en-US" dirty="0" err="1" smtClean="0"/>
                  <a:t>kW∙hr</a:t>
                </a:r>
                <a:r>
                  <a:rPr lang="en-US" dirty="0" smtClean="0"/>
                  <a:t> )= 1050.285278 kg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Auxiliary needs = 20% of Main Engine =	210.0570556 kg</a:t>
                </a:r>
              </a:p>
              <a:p>
                <a:r>
                  <a:rPr lang="en-US" dirty="0" smtClean="0"/>
                  <a:t>Reserve= 	5000 kg</a:t>
                </a:r>
              </a:p>
              <a:p>
                <a:r>
                  <a:rPr lang="en-US" dirty="0" smtClean="0"/>
                  <a:t>		</a:t>
                </a:r>
              </a:p>
              <a:p>
                <a:r>
                  <a:rPr lang="en-US" dirty="0" smtClean="0"/>
                  <a:t>Net Crew Weight = 75 kg ∙ Crew Member = 1200	kg</a:t>
                </a:r>
              </a:p>
              <a:p>
                <a:r>
                  <a:rPr lang="en-US" dirty="0" smtClean="0"/>
                  <a:t>Store &amp; Provision = 10 kg per person per day=</a:t>
                </a:r>
                <a:r>
                  <a:rPr lang="en-US" dirty="0"/>
                  <a:t> </a:t>
                </a:r>
                <a:r>
                  <a:rPr lang="en-US" dirty="0" smtClean="0"/>
                  <a:t>640 kg</a:t>
                </a:r>
              </a:p>
              <a:p>
                <a:r>
                  <a:rPr lang="en-US" dirty="0" smtClean="0"/>
                  <a:t>		</a:t>
                </a:r>
              </a:p>
              <a:p>
                <a:r>
                  <a:rPr lang="en-US" dirty="0" smtClean="0"/>
                  <a:t>Net weight = 37552.5455</a:t>
                </a:r>
                <a:r>
                  <a:rPr lang="en-US" dirty="0"/>
                  <a:t> </a:t>
                </a:r>
                <a:r>
                  <a:rPr lang="en-US" dirty="0" smtClean="0"/>
                  <a:t>kg</a:t>
                </a:r>
              </a:p>
              <a:p>
                <a:r>
                  <a:rPr lang="en-US" dirty="0" smtClean="0"/>
                  <a:t>	 = </a:t>
                </a:r>
                <a:r>
                  <a:rPr lang="en-US" dirty="0" smtClean="0"/>
                  <a:t>37.5525455 </a:t>
                </a:r>
                <a:r>
                  <a:rPr lang="en-US" dirty="0" err="1" smtClean="0"/>
                  <a:t>tonnes</a:t>
                </a:r>
                <a:endParaRPr lang="en-US" dirty="0" smtClean="0"/>
              </a:p>
              <a:p>
                <a:r>
                  <a:rPr lang="en-US" dirty="0" smtClean="0"/>
                  <a:t>		</a:t>
                </a:r>
              </a:p>
              <a:p>
                <a:r>
                  <a:rPr lang="en-US" dirty="0" smtClean="0"/>
                  <a:t>Deadweight = Cargo capacity + Net Weight	             =2987.552545</a:t>
                </a:r>
                <a:r>
                  <a:rPr lang="en-US" dirty="0"/>
                  <a:t> </a:t>
                </a:r>
                <a:r>
                  <a:rPr lang="en-US" dirty="0" err="1" smtClean="0"/>
                  <a:t>tonnes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Displacement ,  </a:t>
                </a:r>
                <a:r>
                  <a:rPr lang="el-GR" dirty="0" smtClean="0"/>
                  <a:t>Δ  = </a:t>
                </a:r>
                <a:r>
                  <a:rPr lang="en-US" dirty="0" smtClean="0"/>
                  <a:t>Deadweight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 smtClean="0"/>
                  <a:t> =4342.372886  </a:t>
                </a:r>
                <a:r>
                  <a:rPr lang="en-US" dirty="0" err="1" smtClean="0"/>
                  <a:t>tonnes</a:t>
                </a:r>
                <a:endParaRPr lang="en-US" dirty="0" smtClean="0"/>
              </a:p>
              <a:p>
                <a:r>
                  <a:rPr lang="en-US" dirty="0" smtClean="0"/>
                  <a:t>		</a:t>
                </a:r>
              </a:p>
              <a:p>
                <a:r>
                  <a:rPr lang="en-US" dirty="0" smtClean="0"/>
                  <a:t>PB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= 1094.384622	kW</a:t>
                </a:r>
              </a:p>
              <a:p>
                <a:r>
                  <a:rPr lang="en-US" dirty="0" smtClean="0"/>
                  <a:t>		</a:t>
                </a:r>
              </a:p>
              <a:p>
                <a:r>
                  <a:rPr lang="en-US" dirty="0" smtClean="0"/>
                  <a:t>PB per engine	547.1923109	kW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908" y="885731"/>
                <a:ext cx="5966232" cy="5729004"/>
              </a:xfrm>
              <a:prstGeom prst="rect">
                <a:avLst/>
              </a:prstGeom>
              <a:blipFill rotWithShape="0">
                <a:blip r:embed="rId2"/>
                <a:stretch>
                  <a:fillRect l="-919" t="-532" b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952245" y="523220"/>
            <a:ext cx="397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Iteration 2</a:t>
            </a:r>
            <a:endParaRPr lang="en-US" sz="2400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84752" y="1636249"/>
            <a:ext cx="18107" cy="42279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66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01CA-BE99-48BB-92F6-95FB686B8AB1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59569" y="1681098"/>
          <a:ext cx="8397594" cy="3037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8797"/>
                <a:gridCol w="4198797"/>
              </a:tblGrid>
              <a:tr h="101250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Iteration 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 546.969 KW</a:t>
                      </a:r>
                      <a:endParaRPr lang="en-US" sz="2000" dirty="0"/>
                    </a:p>
                  </a:txBody>
                  <a:tcPr/>
                </a:tc>
              </a:tr>
              <a:tr h="101250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Iteration 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546.968 KW</a:t>
                      </a:r>
                      <a:endParaRPr lang="en-US" sz="2000" dirty="0"/>
                    </a:p>
                  </a:txBody>
                  <a:tcPr/>
                </a:tc>
              </a:tr>
              <a:tr h="101250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Iteration 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546.968 KW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02875" y="217284"/>
            <a:ext cx="1106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PRELIMINARY WEIGHT CALCULATION AND POWER ESTIMATION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068309"/>
            <a:ext cx="10840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Following the same path as before we got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9283" y="4854262"/>
            <a:ext cx="4869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Preliminary Engine Power 547 KW each </a:t>
            </a:r>
          </a:p>
          <a:p>
            <a:r>
              <a:rPr lang="en-US" sz="2000" dirty="0" smtClean="0"/>
              <a:t>Total of 1094 KW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19681" y="5789972"/>
            <a:ext cx="9808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Source: Ship Design Methodologies of </a:t>
            </a:r>
            <a:r>
              <a:rPr lang="en-US" sz="1600" dirty="0"/>
              <a:t>P</a:t>
            </a:r>
            <a:r>
              <a:rPr lang="en-US" sz="1600" dirty="0" smtClean="0"/>
              <a:t>reliminary Design by </a:t>
            </a:r>
            <a:r>
              <a:rPr lang="en-US" sz="1600" dirty="0" err="1"/>
              <a:t>A</a:t>
            </a:r>
            <a:r>
              <a:rPr lang="en-US" sz="1600" dirty="0" err="1" smtClean="0"/>
              <a:t>postolos</a:t>
            </a:r>
            <a:r>
              <a:rPr lang="en-US" sz="1600" dirty="0" smtClean="0"/>
              <a:t> </a:t>
            </a:r>
            <a:r>
              <a:rPr lang="en-US" sz="1600" dirty="0" err="1" smtClean="0"/>
              <a:t>Papanikolaou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097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01CA-BE99-48BB-92F6-95FB686B8AB1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16451" y="81481"/>
            <a:ext cx="7912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PRELIMINARY GENERAL ARRANGEMENT PLAN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2261" y="769545"/>
            <a:ext cx="1111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Determination of Number of Bulkheads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38677" y="1448554"/>
            <a:ext cx="83435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Distance between two bulkheads = </a:t>
            </a:r>
            <a:r>
              <a:rPr lang="en-US" sz="2000" b="1" dirty="0" smtClean="0"/>
              <a:t>.15L + 6.5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                 =18.27 m</a:t>
            </a:r>
          </a:p>
          <a:p>
            <a:endParaRPr lang="en-US" sz="2000" dirty="0"/>
          </a:p>
          <a:p>
            <a:r>
              <a:rPr lang="en-US" sz="2000" dirty="0" smtClean="0"/>
              <a:t>So the Number of Bulkhead Stands = 4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2261" y="3221028"/>
            <a:ext cx="5205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Determination of Frame Spacing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638677" y="3866647"/>
                <a:ext cx="910778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Frame spacing = </a:t>
                </a:r>
                <a:r>
                  <a:rPr lang="en-US" sz="2000" b="1" dirty="0" smtClean="0"/>
                  <a:t>450 + 2L</a:t>
                </a:r>
              </a:p>
              <a:p>
                <a:endParaRPr lang="en-US" sz="2000" dirty="0"/>
              </a:p>
              <a:p>
                <a:r>
                  <a:rPr lang="en-US" sz="2000" dirty="0" smtClean="0"/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600 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2000" b="0" dirty="0" smtClean="0">
                  <a:ea typeface="Cambria Math" panose="02040503050406030204" pitchFamily="18" charset="0"/>
                </a:endParaRPr>
              </a:p>
              <a:p>
                <a:endParaRPr lang="en-US" sz="2000" dirty="0" smtClean="0"/>
              </a:p>
              <a:p>
                <a:r>
                  <a:rPr lang="en-US" sz="2000" dirty="0"/>
                  <a:t>F</a:t>
                </a:r>
                <a:r>
                  <a:rPr lang="en-US" sz="2000" dirty="0" smtClean="0"/>
                  <a:t>raming System : Transverse Framing</a:t>
                </a:r>
                <a:endParaRPr lang="en-US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677" y="3866647"/>
                <a:ext cx="9107786" cy="1631216"/>
              </a:xfrm>
              <a:prstGeom prst="rect">
                <a:avLst/>
              </a:prstGeom>
              <a:blipFill rotWithShape="0">
                <a:blip r:embed="rId2"/>
                <a:stretch>
                  <a:fillRect l="-736" t="-186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52261" y="5837129"/>
            <a:ext cx="3040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Inland Shipping Ordinance</a:t>
            </a:r>
          </a:p>
        </p:txBody>
      </p:sp>
    </p:spTree>
    <p:extLst>
      <p:ext uri="{BB962C8B-B14F-4D97-AF65-F5344CB8AC3E}">
        <p14:creationId xmlns:p14="http://schemas.microsoft.com/office/powerpoint/2010/main" val="125159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01CA-BE99-48BB-92F6-95FB686B8AB1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62123" y="244444"/>
            <a:ext cx="7070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MANNING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9955" y="2071365"/>
            <a:ext cx="33932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Speed	10 knots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334093" y="1242503"/>
          <a:ext cx="7498786" cy="409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9393"/>
                <a:gridCol w="3749393"/>
              </a:tblGrid>
              <a:tr h="5123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Owner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5123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1st Class Master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5123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2nd Class Master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5123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Sailor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</a:tr>
              <a:tr h="5123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Inland Marine Engineer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</a:tr>
              <a:tr h="5123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1st Class Driver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5123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Greaser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</a:tr>
              <a:tr h="5123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Total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16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9955" y="5803271"/>
            <a:ext cx="1094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Source: Inland Shipping Ordinance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021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123" y="2788911"/>
            <a:ext cx="27992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GENERAL ARRANGEMENT PLAN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2" t="16590" r="22682" b="10602"/>
          <a:stretch/>
        </p:blipFill>
        <p:spPr>
          <a:xfrm>
            <a:off x="3094892" y="206018"/>
            <a:ext cx="8403764" cy="61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3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016" y="2751914"/>
            <a:ext cx="1638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LINES PLAN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" t="20802" r="4500" b="15351"/>
          <a:stretch/>
        </p:blipFill>
        <p:spPr>
          <a:xfrm>
            <a:off x="1500554" y="1466660"/>
            <a:ext cx="10280523" cy="4200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36998" y="932507"/>
            <a:ext cx="1355002" cy="769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69D5-7650-464E-A8B1-4D1B1C8B1986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33797" y="-110094"/>
            <a:ext cx="566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TABLE OF CONTENTS</a:t>
            </a:r>
            <a:endParaRPr lang="en-US" sz="28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298423"/>
              </p:ext>
            </p:extLst>
          </p:nvPr>
        </p:nvGraphicFramePr>
        <p:xfrm>
          <a:off x="362136" y="629580"/>
          <a:ext cx="5495455" cy="5131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1799"/>
                <a:gridCol w="1033656"/>
              </a:tblGrid>
              <a:tr h="3538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Owner’s Requirement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03</a:t>
                      </a:r>
                      <a:endParaRPr lang="en-US" sz="1600" dirty="0"/>
                    </a:p>
                  </a:txBody>
                  <a:tcPr/>
                </a:tc>
              </a:tr>
              <a:tr h="3538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Route Specification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04</a:t>
                      </a:r>
                      <a:endParaRPr lang="en-US" sz="1600" dirty="0"/>
                    </a:p>
                  </a:txBody>
                  <a:tcPr/>
                </a:tc>
              </a:tr>
              <a:tr h="3538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Basis Ship Selection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05</a:t>
                      </a:r>
                      <a:endParaRPr lang="en-US" sz="1600" dirty="0"/>
                    </a:p>
                  </a:txBody>
                  <a:tcPr/>
                </a:tc>
              </a:tr>
              <a:tr h="6192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Principal Particulars Comparison between Basis Ship and Design 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06</a:t>
                      </a:r>
                      <a:endParaRPr lang="en-US" sz="1600" dirty="0"/>
                    </a:p>
                  </a:txBody>
                  <a:tcPr/>
                </a:tc>
              </a:tr>
              <a:tr h="6192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Principal Particulars Comparison between Preliminary and Final  Design 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07</a:t>
                      </a:r>
                      <a:endParaRPr lang="en-US" sz="1600" dirty="0"/>
                    </a:p>
                  </a:txBody>
                  <a:tcPr/>
                </a:tc>
              </a:tr>
              <a:tr h="3538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08</a:t>
                      </a:r>
                      <a:endParaRPr lang="en-US" sz="1600" dirty="0"/>
                    </a:p>
                  </a:txBody>
                  <a:tcPr/>
                </a:tc>
              </a:tr>
              <a:tr h="3538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General Arrangement Plan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09</a:t>
                      </a:r>
                      <a:endParaRPr lang="en-US" sz="1600" dirty="0"/>
                    </a:p>
                  </a:txBody>
                  <a:tcPr/>
                </a:tc>
              </a:tr>
              <a:tr h="3538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Lines Plan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</a:tr>
              <a:tr h="353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Final Offset Table for Design 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</a:tr>
              <a:tr h="353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Hydrostatics Curves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</a:tr>
              <a:tr h="353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Scantling</a:t>
                      </a:r>
                      <a:r>
                        <a:rPr lang="en-US" sz="1600" baseline="0" dirty="0" smtClean="0"/>
                        <a:t> Calculation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/>
                </a:tc>
              </a:tr>
              <a:tr h="3538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Midship Section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  <a:tr h="3538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Longitudinal</a:t>
                      </a:r>
                      <a:r>
                        <a:rPr lang="en-US" sz="1600" baseline="0" dirty="0" smtClean="0"/>
                        <a:t> Construction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66168" y="291026"/>
            <a:ext cx="6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Page</a:t>
            </a:r>
            <a:endParaRPr lang="en-US" sz="16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305743"/>
              </p:ext>
            </p:extLst>
          </p:nvPr>
        </p:nvGraphicFramePr>
        <p:xfrm>
          <a:off x="6447826" y="1621303"/>
          <a:ext cx="5511801" cy="4836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1600"/>
                <a:gridCol w="1050201"/>
              </a:tblGrid>
              <a:tr h="3976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Lacking From Third</a:t>
                      </a:r>
                      <a:r>
                        <a:rPr lang="en-US" sz="1600" baseline="0" dirty="0" smtClean="0"/>
                        <a:t> Presentation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28</a:t>
                      </a:r>
                      <a:endParaRPr lang="en-US" sz="1600" dirty="0"/>
                    </a:p>
                  </a:txBody>
                  <a:tcPr/>
                </a:tc>
              </a:tr>
              <a:tr h="403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Achievements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29</a:t>
                      </a:r>
                      <a:endParaRPr lang="en-US" sz="1600" dirty="0"/>
                    </a:p>
                  </a:txBody>
                  <a:tcPr/>
                </a:tc>
              </a:tr>
              <a:tr h="403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Rudder</a:t>
                      </a:r>
                      <a:r>
                        <a:rPr lang="en-US" sz="1600" baseline="0" dirty="0" smtClean="0"/>
                        <a:t> Calculation Summary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</a:tr>
              <a:tr h="403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Rudder Design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31</a:t>
                      </a:r>
                      <a:endParaRPr lang="en-US" sz="1600" dirty="0"/>
                    </a:p>
                  </a:txBody>
                  <a:tcPr/>
                </a:tc>
              </a:tr>
              <a:tr h="403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Steering Gear Arrangement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33</a:t>
                      </a:r>
                      <a:endParaRPr lang="en-US" sz="1600" dirty="0"/>
                    </a:p>
                  </a:txBody>
                  <a:tcPr/>
                </a:tc>
              </a:tr>
              <a:tr h="403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Propeller Design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35</a:t>
                      </a:r>
                      <a:endParaRPr lang="en-US" sz="1600" dirty="0"/>
                    </a:p>
                  </a:txBody>
                  <a:tcPr/>
                </a:tc>
              </a:tr>
              <a:tr h="403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Propeller Cavitation Check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36</a:t>
                      </a:r>
                      <a:endParaRPr lang="en-US" sz="1600" dirty="0"/>
                    </a:p>
                  </a:txBody>
                  <a:tcPr/>
                </a:tc>
              </a:tr>
              <a:tr h="403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Propeller Shaft Arrangement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37</a:t>
                      </a:r>
                      <a:endParaRPr lang="en-US" sz="1600" dirty="0"/>
                    </a:p>
                  </a:txBody>
                  <a:tcPr/>
                </a:tc>
              </a:tr>
              <a:tr h="403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Engine</a:t>
                      </a:r>
                      <a:r>
                        <a:rPr lang="en-US" sz="1600" baseline="0" dirty="0" smtClean="0"/>
                        <a:t> Foundation Summary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38</a:t>
                      </a:r>
                      <a:endParaRPr lang="en-US" sz="1600" dirty="0"/>
                    </a:p>
                  </a:txBody>
                  <a:tcPr/>
                </a:tc>
              </a:tr>
              <a:tr h="403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Design on Engine Foundation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39</a:t>
                      </a:r>
                      <a:endParaRPr lang="en-US" sz="1600" dirty="0"/>
                    </a:p>
                  </a:txBody>
                  <a:tcPr/>
                </a:tc>
              </a:tr>
              <a:tr h="403528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Trim Calculation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41</a:t>
                      </a:r>
                      <a:endParaRPr lang="en-US" sz="1600" dirty="0"/>
                    </a:p>
                  </a:txBody>
                  <a:tcPr/>
                </a:tc>
              </a:tr>
              <a:tr h="403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Stability</a:t>
                      </a:r>
                      <a:r>
                        <a:rPr lang="en-US" sz="1600" baseline="0" dirty="0" smtClean="0"/>
                        <a:t> Calculation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42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73923"/>
              </p:ext>
            </p:extLst>
          </p:nvPr>
        </p:nvGraphicFramePr>
        <p:xfrm>
          <a:off x="6442295" y="629580"/>
          <a:ext cx="5508279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2211"/>
                <a:gridCol w="1036068"/>
              </a:tblGrid>
              <a:tr h="2083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Resistance</a:t>
                      </a:r>
                      <a:r>
                        <a:rPr lang="en-US" sz="1600" baseline="0" dirty="0" smtClean="0"/>
                        <a:t> Calculation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23</a:t>
                      </a:r>
                      <a:endParaRPr lang="en-US" sz="1600" dirty="0"/>
                    </a:p>
                  </a:txBody>
                  <a:tcPr/>
                </a:tc>
              </a:tr>
              <a:tr h="2083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Power</a:t>
                      </a:r>
                      <a:r>
                        <a:rPr lang="en-US" sz="1600" baseline="0" dirty="0" smtClean="0"/>
                        <a:t> Calculation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24</a:t>
                      </a:r>
                      <a:endParaRPr lang="en-US" sz="1600" dirty="0"/>
                    </a:p>
                  </a:txBody>
                  <a:tcPr/>
                </a:tc>
              </a:tr>
              <a:tr h="2083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Engine and</a:t>
                      </a:r>
                      <a:r>
                        <a:rPr lang="en-US" sz="1600" baseline="0" dirty="0" smtClean="0"/>
                        <a:t> Gear Box Selection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244735"/>
              </p:ext>
            </p:extLst>
          </p:nvPr>
        </p:nvGraphicFramePr>
        <p:xfrm>
          <a:off x="358366" y="5770835"/>
          <a:ext cx="5499225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4859"/>
                <a:gridCol w="1034366"/>
              </a:tblGrid>
              <a:tr h="2083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Shell</a:t>
                      </a:r>
                      <a:r>
                        <a:rPr lang="en-US" sz="1600" baseline="0" dirty="0" smtClean="0"/>
                        <a:t> Expansion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18</a:t>
                      </a:r>
                      <a:endParaRPr lang="en-US" sz="1600" dirty="0"/>
                    </a:p>
                  </a:txBody>
                  <a:tcPr/>
                </a:tc>
              </a:tr>
              <a:tr h="2083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Detailed Lightweight and Deadweight Calculation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148588" y="291026"/>
            <a:ext cx="6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Page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281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069" y="126748"/>
            <a:ext cx="1201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FINAL OFFSET TABLE FOR DESIGN SHIP</a:t>
            </a:r>
            <a:endParaRPr lang="en-US" sz="28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6" y="914400"/>
            <a:ext cx="11243256" cy="4790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2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6015"/>
              </p:ext>
            </p:extLst>
          </p:nvPr>
        </p:nvGraphicFramePr>
        <p:xfrm>
          <a:off x="298642" y="637884"/>
          <a:ext cx="11561396" cy="581805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88684"/>
                <a:gridCol w="488684"/>
                <a:gridCol w="1212431"/>
                <a:gridCol w="575286"/>
                <a:gridCol w="1212431"/>
                <a:gridCol w="575286"/>
                <a:gridCol w="1212431"/>
                <a:gridCol w="575286"/>
                <a:gridCol w="1212431"/>
                <a:gridCol w="1138200"/>
                <a:gridCol w="866023"/>
                <a:gridCol w="866023"/>
                <a:gridCol w="1138200"/>
              </a:tblGrid>
              <a:tr h="283033">
                <a:tc gridSpan="1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</a:rPr>
                        <a:t>Water Plane </a:t>
                      </a:r>
                      <a:r>
                        <a:rPr lang="en-US" sz="1600" b="1" u="none" strike="noStrike" dirty="0">
                          <a:effectLst/>
                        </a:rPr>
                        <a:t>area, Displacement, </a:t>
                      </a:r>
                      <a:r>
                        <a:rPr lang="en-US" sz="1600" b="1" u="none" strike="noStrike" dirty="0" smtClean="0">
                          <a:effectLst/>
                        </a:rPr>
                        <a:t>LCB, </a:t>
                      </a:r>
                      <a:r>
                        <a:rPr lang="en-US" sz="1600" b="1" u="none" strike="noStrike" dirty="0">
                          <a:effectLst/>
                        </a:rPr>
                        <a:t>VCB calculation for WL - 1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ahnschrift SemiBold" panose="020B0502040204020203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006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Water planes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Section Distance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7.79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WP Distance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93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Area products for sectional area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Sectional area below waterline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Volume Function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Levers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Moments about amidship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9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Section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</a:t>
                      </a:r>
                      <a:r>
                        <a:rPr lang="en-US" sz="1200" u="none" strike="noStrike" baseline="-25000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 x 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</a:t>
                      </a:r>
                      <a:r>
                        <a:rPr lang="en-US" sz="1200" u="none" strike="noStrike" baseline="-25000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 x 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</a:t>
                      </a:r>
                      <a:r>
                        <a:rPr lang="en-US" sz="1200" u="none" strike="noStrike" baseline="-25000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 x 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-5.00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-4.50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-6.26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-0.94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-0.94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14.33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49.63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14.84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-3.50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-51.94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6.21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11.68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11.78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85.49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12.78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19.17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-3.00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-57.51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26.00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87.42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52.27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-104.55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87.42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26.14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-26.14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26.00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87.42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52.27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87.42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13.07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26.14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26.14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26.00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87.42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52.27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104.55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5.92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8.88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11.76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11.80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84.48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12.63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56.83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7.79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78.05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11.67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23.34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81.68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60.62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36.25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8.88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43.19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12.91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58.11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181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-1.02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-0.15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-0.08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-0.38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3376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Different totals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 of the area products of WP 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139.09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 of the area products of WP 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194.69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 of the area products of WP 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203.79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Summation of volume functions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306.35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Summation of moments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126.79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3376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Waterplane area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722.75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1011.66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1058.94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76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VOLUME</a:t>
                      </a:r>
                      <a:endParaRPr lang="en-US" sz="1200" b="1" i="0" u="none" strike="noStrike">
                        <a:solidFill>
                          <a:srgbClr val="375623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795.920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LCB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3.23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3376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Volume products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3613.74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8093.26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-1058.94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Summation of volume products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10648.06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VOLUME</a:t>
                      </a:r>
                      <a:endParaRPr lang="en-US" sz="1200" b="1" i="0" u="none" strike="noStrike">
                        <a:solidFill>
                          <a:srgbClr val="375623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795.92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  <a:tr h="3376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Levers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76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Monent about the keel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8093.26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-2117.89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Summation of moments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5975.38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VCB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74" marR="4374" marT="43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0.50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4" marR="4374" marT="4374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24681" y="0"/>
            <a:ext cx="6210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Calculation for Waterline 01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5873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059440"/>
              </p:ext>
            </p:extLst>
          </p:nvPr>
        </p:nvGraphicFramePr>
        <p:xfrm>
          <a:off x="271604" y="607396"/>
          <a:ext cx="11516007" cy="586083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86766"/>
                <a:gridCol w="486766"/>
                <a:gridCol w="1207670"/>
                <a:gridCol w="573029"/>
                <a:gridCol w="1207670"/>
                <a:gridCol w="573029"/>
                <a:gridCol w="1207670"/>
                <a:gridCol w="573029"/>
                <a:gridCol w="1207670"/>
                <a:gridCol w="1133731"/>
                <a:gridCol w="862623"/>
                <a:gridCol w="862623"/>
                <a:gridCol w="1133731"/>
              </a:tblGrid>
              <a:tr h="291975">
                <a:tc gridSpan="1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</a:rPr>
                        <a:t>Water Plane </a:t>
                      </a:r>
                      <a:r>
                        <a:rPr lang="en-US" sz="1600" b="1" u="none" strike="noStrike" dirty="0">
                          <a:effectLst/>
                        </a:rPr>
                        <a:t>area, Displacement, </a:t>
                      </a:r>
                      <a:r>
                        <a:rPr lang="en-US" sz="1600" b="1" u="none" strike="noStrike" dirty="0" smtClean="0">
                          <a:effectLst/>
                        </a:rPr>
                        <a:t>LCB, </a:t>
                      </a:r>
                      <a:r>
                        <a:rPr lang="en-US" sz="1600" b="1" u="none" strike="noStrike" dirty="0">
                          <a:effectLst/>
                        </a:rPr>
                        <a:t>VCB calculation for WL - 2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ISOCPEUR" panose="020B060402020202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57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Water planes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Section Distance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WP Distance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96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Area products for sectional area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Sectional area below waterline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Volume Function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Levers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Moments about amidship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99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Section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</a:t>
                      </a:r>
                      <a:r>
                        <a:rPr lang="en-US" sz="1200" u="none" strike="noStrike" baseline="-25000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 x 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</a:t>
                      </a:r>
                      <a:r>
                        <a:rPr lang="en-US" sz="1200" u="none" strike="noStrike" baseline="-25000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 x 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</a:t>
                      </a:r>
                      <a:r>
                        <a:rPr lang="en-US" sz="1200" u="none" strike="noStrike" baseline="-25000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 x 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-5.00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-4.50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-14.98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14.33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36.33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21.72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43.45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-3.50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-152.07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11.68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11.78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45.21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27.03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40.55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-3.00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-121.65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26.00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45.75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27.36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109.44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-218.88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45.75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27.36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54.72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-54.72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26.00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7.86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45.75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27.36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109.44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45.75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27.36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54.72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54.72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26.00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31.46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45.75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27.36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109.44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218.88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5.92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8.88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11.76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11.80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45.16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27.00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40.50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121.51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15.69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43.71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26.14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52.28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182.98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37.23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22.27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22.27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89.06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8.88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9.47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24.97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14.93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29.87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134.41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1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3482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Different totals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 of the area products of WP 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139.09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 of the area products of WP 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194.69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 of the area products of WP 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203.79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Summation of volume functions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670.74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Summation of moments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240.79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3482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Waterplane area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722.75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1011.66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1058.94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82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VOLUME</a:t>
                      </a:r>
                      <a:endParaRPr lang="en-US" sz="1200" b="1" i="0" u="none" strike="noStrike">
                        <a:solidFill>
                          <a:srgbClr val="375623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1742.62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LCB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2.80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3482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Volume products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722.75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4046.63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1058.94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Summation of volume products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5828.32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VOLUME</a:t>
                      </a:r>
                      <a:endParaRPr lang="en-US" sz="1200" b="1" i="0" u="none" strike="noStrike" dirty="0">
                        <a:solidFill>
                          <a:srgbClr val="375623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1742.62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  <a:tr h="3482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Levers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82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Monent about the keel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4046.63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2117.89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Summation of moments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6164.52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VCB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94" marR="4394" marT="439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0.95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94" marR="4394" marT="4394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24681" y="0"/>
            <a:ext cx="6210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Calculation for Waterline 02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1894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28639"/>
              </p:ext>
            </p:extLst>
          </p:nvPr>
        </p:nvGraphicFramePr>
        <p:xfrm>
          <a:off x="159190" y="615632"/>
          <a:ext cx="11845708" cy="57731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3648"/>
                <a:gridCol w="433648"/>
                <a:gridCol w="1075884"/>
                <a:gridCol w="510497"/>
                <a:gridCol w="1075884"/>
                <a:gridCol w="510497"/>
                <a:gridCol w="1075884"/>
                <a:gridCol w="510497"/>
                <a:gridCol w="1075884"/>
                <a:gridCol w="510497"/>
                <a:gridCol w="1075884"/>
                <a:gridCol w="1010014"/>
                <a:gridCol w="768488"/>
                <a:gridCol w="768488"/>
                <a:gridCol w="1010014"/>
              </a:tblGrid>
              <a:tr h="291476"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</a:rPr>
                        <a:t>Water Plane </a:t>
                      </a:r>
                      <a:r>
                        <a:rPr lang="en-US" sz="1600" b="1" u="none" strike="noStrike" dirty="0">
                          <a:effectLst/>
                        </a:rPr>
                        <a:t>area, Displacement, </a:t>
                      </a:r>
                      <a:r>
                        <a:rPr lang="en-US" sz="1600" b="1" u="none" strike="noStrike" dirty="0" smtClean="0">
                          <a:effectLst/>
                        </a:rPr>
                        <a:t>LCB, </a:t>
                      </a:r>
                      <a:r>
                        <a:rPr lang="en-US" sz="1600" b="1" u="none" strike="noStrike" dirty="0">
                          <a:effectLst/>
                        </a:rPr>
                        <a:t>VCB calculation for WL - 3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ISOCPEUR" panose="020B060402020202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54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Water planes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Section Distance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WP Distance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95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Area products for sectional area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Sectional area below waterline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Volume Function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Levers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Moments about amidship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98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</a:t>
                      </a:r>
                      <a:r>
                        <a:rPr lang="en-US" sz="1100" u="none" strike="noStrike" baseline="-25000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 x SM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</a:t>
                      </a:r>
                      <a:r>
                        <a:rPr lang="en-US" sz="1100" u="none" strike="noStrike" baseline="-25000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 x SM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</a:t>
                      </a:r>
                      <a:r>
                        <a:rPr lang="en-US" sz="1100" u="none" strike="noStrike" baseline="-25000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 x SM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</a:t>
                      </a:r>
                      <a:r>
                        <a:rPr lang="en-US" sz="1100" u="none" strike="noStrike" baseline="-25000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 x SM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-5.00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9.44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-4.50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-28.56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25.96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-4.00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-69.84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14.33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52.28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35.17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70.34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-3.50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-246.19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9.31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11.78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11.77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61.52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-3.00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-184.56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31.39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41.37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165.49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-2.00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-330.98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41.37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82.74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-82.74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31.39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41.37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165.49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41.37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82.74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82.74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31.39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41.37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165.49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330.98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11.80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11.80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40.97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184.38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9.44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59.46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280.01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51.74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34.81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34.81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139.22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9.47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9.40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34.70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46.69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210.08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18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35619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Different totals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Sum of the area products of WP 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139.09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Sum of the area products of WP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194.69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Sum of the area products of WP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203.79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Sum of the area products of WP 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214.24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Summation of volume functions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1041.92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Summation of moments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291.25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35619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Waterplane area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722.75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1011.66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1058.94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1113.20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768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VOLUME</a:t>
                      </a:r>
                      <a:endParaRPr lang="en-US" sz="1100" b="1" i="0" u="none" strike="noStrike">
                        <a:solidFill>
                          <a:srgbClr val="375623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2706.987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LCB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2.18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35619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Volume products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722.75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3034.97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3176.83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1113.20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Summation of volume products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8047.75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VOLUME</a:t>
                      </a:r>
                      <a:endParaRPr lang="en-US" sz="1100" b="1" i="0" u="none" strike="noStrike">
                        <a:solidFill>
                          <a:srgbClr val="375623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2706.99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  <a:tr h="34768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Levers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619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Monent about the keel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3034.97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6353.66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3339.60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Summation of moments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12728.23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VCB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4338" marR="4338" marT="43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1.42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38" marR="4338" marT="4338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24681" y="0"/>
            <a:ext cx="6210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Calculation for Waterline 03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35935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466039"/>
              </p:ext>
            </p:extLst>
          </p:nvPr>
        </p:nvGraphicFramePr>
        <p:xfrm>
          <a:off x="132031" y="631532"/>
          <a:ext cx="11909077" cy="57248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4478"/>
                <a:gridCol w="384478"/>
                <a:gridCol w="953894"/>
                <a:gridCol w="452613"/>
                <a:gridCol w="953894"/>
                <a:gridCol w="452613"/>
                <a:gridCol w="953894"/>
                <a:gridCol w="452613"/>
                <a:gridCol w="953894"/>
                <a:gridCol w="452613"/>
                <a:gridCol w="953894"/>
                <a:gridCol w="452613"/>
                <a:gridCol w="953894"/>
                <a:gridCol w="895493"/>
                <a:gridCol w="681353"/>
                <a:gridCol w="681353"/>
                <a:gridCol w="895493"/>
              </a:tblGrid>
              <a:tr h="282006">
                <a:tc gridSpan="17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</a:rPr>
                        <a:t>Water Plane </a:t>
                      </a:r>
                      <a:r>
                        <a:rPr lang="en-US" sz="1600" b="1" u="none" strike="noStrike" dirty="0">
                          <a:effectLst/>
                        </a:rPr>
                        <a:t>area, Displacement, </a:t>
                      </a:r>
                      <a:r>
                        <a:rPr lang="en-US" sz="1600" b="1" u="none" strike="noStrike" dirty="0" smtClean="0">
                          <a:effectLst/>
                        </a:rPr>
                        <a:t>LCB, </a:t>
                      </a:r>
                      <a:r>
                        <a:rPr lang="en-US" sz="1600" b="1" u="none" strike="noStrike" dirty="0">
                          <a:effectLst/>
                        </a:rPr>
                        <a:t>VCB calculation for WL - 4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ISOCPEUR" panose="020B060402020202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04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Water planes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Section Distance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WP Distance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90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Area products for sectional area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Sectional area below waterline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Volume Function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Levers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Moments about amidship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90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Section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r>
                        <a:rPr lang="en-US" sz="1000" u="none" strike="noStrike" baseline="-25000">
                          <a:effectLst/>
                        </a:rPr>
                        <a:t>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 x 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r>
                        <a:rPr lang="en-US" sz="1000" u="none" strike="noStrike" baseline="-25000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 x SM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r>
                        <a:rPr lang="en-US" sz="1000" u="none" strike="noStrike" baseline="-25000" dirty="0">
                          <a:effectLst/>
                        </a:rPr>
                        <a:t>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 x 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r>
                        <a:rPr lang="en-US" sz="1000" u="none" strike="noStrike" baseline="-25000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 x 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r>
                        <a:rPr lang="en-US" sz="1000" u="none" strike="noStrike" baseline="-25000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 x 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-5.00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30.35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-4.50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-136.60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48.57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29.05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29.05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-116.18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82.82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49.53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99.05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-3.50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-346.68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55.19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82.78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-3.00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-248.33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26.00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55.58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222.30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-444.61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55.58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111.15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-111.15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26.00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55.58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222.30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55.58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111.15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111.15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26.00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55.58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222.30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444.61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55.22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82.83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248.48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90.79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54.29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108.58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380.04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47.99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47.99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191.94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53.23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63.66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286.47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182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3384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Different totals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Sum of the area products of WP 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139.09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Sum of the area products of WP 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194.69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Sum of the area products of WP 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203.79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Sum of the area products of WP 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214.24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Sum of the area products of WP 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217.82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Summation of volume functions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1435.30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Summation of moments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268.14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3384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Waterplane area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722.75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1011.66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1058.94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1113.20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1131.83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84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VOLUME</a:t>
                      </a:r>
                      <a:endParaRPr lang="en-US" sz="1000" b="1" i="0" u="none" strike="noStrike" dirty="0">
                        <a:solidFill>
                          <a:srgbClr val="375623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3728.994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LCB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1.46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3384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Volume products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722.75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4046.63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2117.89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4452.80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1131.83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Summation of volume products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12471.90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VOLUME</a:t>
                      </a:r>
                      <a:endParaRPr lang="en-US" sz="1000" b="1" i="0" u="none" strike="noStrike" dirty="0">
                        <a:solidFill>
                          <a:srgbClr val="375623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3728.99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  <a:tr h="3384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Levers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84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Monent about the keel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4046.63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4235.77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13358.40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4527.32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Summation of moments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26168.13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VCB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1.88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24681" y="0"/>
            <a:ext cx="6210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Calculation for Waterline 04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51327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21104"/>
              </p:ext>
            </p:extLst>
          </p:nvPr>
        </p:nvGraphicFramePr>
        <p:xfrm>
          <a:off x="95817" y="529273"/>
          <a:ext cx="11954342" cy="59172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53557"/>
                <a:gridCol w="953557"/>
                <a:gridCol w="837269"/>
                <a:gridCol w="837269"/>
                <a:gridCol w="837269"/>
                <a:gridCol w="837269"/>
                <a:gridCol w="837269"/>
                <a:gridCol w="837269"/>
                <a:gridCol w="837269"/>
                <a:gridCol w="837269"/>
                <a:gridCol w="837269"/>
                <a:gridCol w="837269"/>
                <a:gridCol w="837269"/>
                <a:gridCol w="837269"/>
              </a:tblGrid>
              <a:tr h="342214"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smtClean="0">
                          <a:effectLst/>
                        </a:rPr>
                        <a:t>BM</a:t>
                      </a:r>
                      <a:r>
                        <a:rPr lang="en-US" sz="2000" b="1" u="none" strike="noStrike" baseline="-25000" dirty="0" smtClean="0">
                          <a:effectLst/>
                        </a:rPr>
                        <a:t>T</a:t>
                      </a:r>
                      <a:r>
                        <a:rPr lang="en-US" sz="2000" b="1" u="none" strike="noStrike" dirty="0" smtClean="0">
                          <a:effectLst/>
                        </a:rPr>
                        <a:t> Calculation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ISOCPEUR" panose="020B060402020202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01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Section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SM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Section Distance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7.79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Density of fresh water  ( t/m</a:t>
                      </a:r>
                      <a:r>
                        <a:rPr lang="en-US" sz="1300" u="none" strike="noStrike" baseline="30000">
                          <a:effectLst/>
                        </a:rPr>
                        <a:t>3</a:t>
                      </a:r>
                      <a:r>
                        <a:rPr lang="en-US" sz="1300" u="none" strike="noStrike">
                          <a:effectLst/>
                        </a:rPr>
                        <a:t> )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</a:t>
                      </a:r>
                      <a:r>
                        <a:rPr lang="en-US" sz="1300" u="none" strike="noStrike" baseline="-25000">
                          <a:effectLst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</a:t>
                      </a:r>
                      <a:r>
                        <a:rPr lang="en-US" sz="1300" u="none" strike="noStrike" baseline="30000">
                          <a:effectLst/>
                        </a:rPr>
                        <a:t>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</a:t>
                      </a:r>
                      <a:r>
                        <a:rPr lang="en-US" sz="1300" u="none" strike="noStrike" baseline="30000">
                          <a:effectLst/>
                        </a:rPr>
                        <a:t>3</a:t>
                      </a:r>
                      <a:r>
                        <a:rPr lang="en-US" sz="1300" u="none" strike="noStrike">
                          <a:effectLst/>
                        </a:rPr>
                        <a:t> ∙ SM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</a:t>
                      </a:r>
                      <a:r>
                        <a:rPr lang="en-US" sz="1300" u="none" strike="noStrike" baseline="-25000">
                          <a:effectLst/>
                        </a:rPr>
                        <a:t>2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</a:t>
                      </a:r>
                      <a:r>
                        <a:rPr lang="en-US" sz="1300" u="none" strike="noStrike" baseline="30000">
                          <a:effectLst/>
                        </a:rPr>
                        <a:t>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</a:t>
                      </a:r>
                      <a:r>
                        <a:rPr lang="en-US" sz="1300" u="none" strike="noStrike" baseline="30000">
                          <a:effectLst/>
                        </a:rPr>
                        <a:t>3</a:t>
                      </a:r>
                      <a:r>
                        <a:rPr lang="en-US" sz="1300" u="none" strike="noStrike">
                          <a:effectLst/>
                        </a:rPr>
                        <a:t> ∙ SM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</a:t>
                      </a:r>
                      <a:r>
                        <a:rPr lang="en-US" sz="1300" u="none" strike="noStrike" baseline="-25000">
                          <a:effectLst/>
                        </a:rPr>
                        <a:t>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</a:t>
                      </a:r>
                      <a:r>
                        <a:rPr lang="en-US" sz="1300" u="none" strike="noStrike" baseline="30000">
                          <a:effectLst/>
                        </a:rPr>
                        <a:t>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</a:t>
                      </a:r>
                      <a:r>
                        <a:rPr lang="en-US" sz="1300" u="none" strike="noStrike" baseline="30000">
                          <a:effectLst/>
                        </a:rPr>
                        <a:t>3</a:t>
                      </a:r>
                      <a:r>
                        <a:rPr lang="en-US" sz="1300" u="none" strike="noStrike">
                          <a:effectLst/>
                        </a:rPr>
                        <a:t> ∙ SM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</a:t>
                      </a:r>
                      <a:r>
                        <a:rPr lang="en-US" sz="1300" u="none" strike="noStrike" baseline="-25000">
                          <a:effectLst/>
                        </a:rPr>
                        <a:t>4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</a:t>
                      </a:r>
                      <a:r>
                        <a:rPr lang="en-US" sz="1300" u="none" strike="noStrike" baseline="30000">
                          <a:effectLst/>
                        </a:rPr>
                        <a:t>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r>
                        <a:rPr lang="en-US" sz="900" u="none" strike="noStrike" baseline="30000">
                          <a:effectLst/>
                        </a:rPr>
                        <a:t>3</a:t>
                      </a:r>
                      <a:r>
                        <a:rPr lang="en-US" sz="900" u="none" strike="noStrike">
                          <a:effectLst/>
                        </a:rPr>
                        <a:t> ∙ SM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4.72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104.99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209.97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6.51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275.98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551.97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6.26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245.71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245.71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367.89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367.89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7.38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402.57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402.57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1.50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7.16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367.54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735.08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7.68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452.26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904.52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7.76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467.90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935.81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7.76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467.78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935.55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1.50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7.79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472.22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708.33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483.76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725.63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482.74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724.11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483.59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725.38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483.31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1933.25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1945.32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1945.32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1945.32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483.31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966.62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972.66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972.66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972.66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5.00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483.31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1933.25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1945.32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1945.32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1945.32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6.00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483.31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966.62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972.66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972.66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972.66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483.31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1933.25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1945.32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1945.32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1945.32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8.00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1.50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482.50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723.75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729.49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729.49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729.49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8.50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7.79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472.18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944.37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482.70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965.40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483.15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966.29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483.15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966.29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6.90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329.11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329.11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7.12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360.66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360.66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368.62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368.62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7.21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375.21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375.21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9.50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4.44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87.56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175.12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4.73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106.00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212.00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4.70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103.76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207.53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4.73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105.50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210.99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19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1.07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0.92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0.78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0.39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0.28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463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TOTALS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11348.73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11925.22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12291.37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12678.74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</a:tr>
              <a:tr h="2463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Waterplane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63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Volume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795.92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1742.62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2706.99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3728.99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63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l-GR" sz="1300" u="none" strike="noStrike">
                          <a:effectLst/>
                        </a:rPr>
                        <a:t>Δ</a:t>
                      </a:r>
                      <a:endParaRPr lang="el-G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795.92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1742.62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2706.99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3728.99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63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Moment of Inertia, I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19656.51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20655.02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21289.20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21960.14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63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Transverse metacentric height, BM</a:t>
                      </a:r>
                      <a:r>
                        <a:rPr lang="en-US" sz="1300" u="none" strike="noStrike" baseline="-25000">
                          <a:effectLst/>
                        </a:rPr>
                        <a:t>T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24.70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11.85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5.89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8" marR="4548" marT="454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24681" y="0"/>
            <a:ext cx="6210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Calculation of BM</a:t>
            </a:r>
            <a:r>
              <a:rPr lang="en-US" sz="2800" b="1" baseline="-25000" dirty="0" smtClean="0"/>
              <a:t>T</a:t>
            </a:r>
            <a:r>
              <a:rPr lang="en-US" sz="2800" b="1" dirty="0" smtClean="0"/>
              <a:t> </a:t>
            </a:r>
            <a:endParaRPr lang="en-US" sz="2800" b="1" dirty="0">
              <a:solidFill>
                <a:srgbClr val="000000"/>
              </a:solidFill>
              <a:latin typeface="ISOCPEUR" panose="020B0604020202020204" pitchFamily="34" charset="0"/>
            </a:endParaRPr>
          </a:p>
          <a:p>
            <a:pPr algn="ctr"/>
            <a:r>
              <a:rPr lang="en-US" sz="2800" b="1" dirty="0" smtClean="0"/>
              <a:t> 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285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400660"/>
              </p:ext>
            </p:extLst>
          </p:nvPr>
        </p:nvGraphicFramePr>
        <p:xfrm>
          <a:off x="113920" y="524859"/>
          <a:ext cx="11981514" cy="591478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  <a:gridCol w="630606"/>
              </a:tblGrid>
              <a:tr h="274269">
                <a:tc gridSpan="19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LCF and BM</a:t>
                      </a:r>
                      <a:r>
                        <a:rPr lang="en-US" sz="1600" b="1" u="none" strike="noStrike" baseline="-25000" dirty="0">
                          <a:effectLst/>
                        </a:rPr>
                        <a:t>L</a:t>
                      </a:r>
                      <a:r>
                        <a:rPr lang="en-US" sz="1600" b="1" u="none" strike="noStrike" dirty="0">
                          <a:effectLst/>
                        </a:rPr>
                        <a:t> calculation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ISOCPEUR" panose="020B060402020202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553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Section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Section Distance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Length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77.94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Density of fresh water  ( t/m</a:t>
                      </a:r>
                      <a:r>
                        <a:rPr lang="en-US" sz="1000" u="none" strike="noStrike" baseline="30000">
                          <a:effectLst/>
                        </a:rPr>
                        <a:t>3</a:t>
                      </a:r>
                      <a:r>
                        <a:rPr lang="en-US" sz="1000" u="none" strike="noStrike">
                          <a:effectLst/>
                        </a:rPr>
                        <a:t> 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55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Levers from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55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amidsips (x)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r>
                        <a:rPr lang="en-US" sz="1000" u="none" strike="noStrike" baseline="-25000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 ∙ 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( y ∙ SM ) 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( y ∙ SM ) x</a:t>
                      </a:r>
                      <a:r>
                        <a:rPr lang="en-US" sz="1000" u="none" strike="noStrike" baseline="30000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r>
                        <a:rPr lang="en-US" sz="1000" u="none" strike="noStrike" baseline="-25000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 ∙ 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( y ∙ SM ) 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( y ∙ SM ) x</a:t>
                      </a:r>
                      <a:r>
                        <a:rPr lang="en-US" sz="1000" u="none" strike="noStrike" baseline="30000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r>
                        <a:rPr lang="en-US" sz="1000" u="none" strike="noStrike" baseline="-25000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 ∙ 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( y ∙ SM ) 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( y ∙ SM ) x</a:t>
                      </a:r>
                      <a:r>
                        <a:rPr lang="en-US" sz="1000" u="none" strike="noStrike" baseline="30000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r>
                        <a:rPr lang="en-US" sz="1000" u="none" strike="noStrike" baseline="-25000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 ∙ SM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( y ∙ SM ) 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( y ∙ SM ) x</a:t>
                      </a:r>
                      <a:r>
                        <a:rPr lang="en-US" sz="700" u="none" strike="noStrike" baseline="30000">
                          <a:effectLst/>
                        </a:rPr>
                        <a:t>2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-5.00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-4.50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-42.46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191.06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-58.60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263.68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-25.05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100.21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-28.66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114.65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-29.54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118.14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-3.50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-50.14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175.50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-53.73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188.06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-54.34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190.20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-54.34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190.19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-3.00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-35.04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105.13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-35.33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105.98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-35.30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105.90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-35.32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105.96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-62.78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125.56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-62.91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125.82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-62.91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125.82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-62.91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125.82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-15.70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15.73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0.00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15.73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62.78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125.56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62.91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125.82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62.91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125.82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62.91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125.82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35.29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105.88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35.39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106.16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35.39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106.16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35.39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106.16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54.51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190.78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54.91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192.19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54.93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192.25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54.93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192.25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110.47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28.47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113.89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28.68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114.72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28.85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115.40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39.96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179.84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42.59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191.67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42.29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190.31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191.37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75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3.52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974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194.69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72.20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1150.11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203.79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49.81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1294.07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214.24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1499.87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217.82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-15.40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1569.78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</a:tr>
              <a:tr h="1974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4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Volume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795.92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1742.62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2706.99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3728.99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4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Water plane Area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1011.66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1058.94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1113.20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1131.83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4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TPC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10.12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10.59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11.13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11.32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4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LCF from Amidship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2.89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1.91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-0.55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4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LCF from Aft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37.39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36.41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34.60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33.95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4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Moment of inertia about the amidship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363048.14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408488.47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473452.44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495519.86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4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Moment of inertia about the LCF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354596.18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404644.87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473440.67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495176.34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4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Longitudinal Metacenter  BM</a:t>
                      </a:r>
                      <a:r>
                        <a:rPr lang="en-US" sz="1000" u="none" strike="noStrike" baseline="-25000">
                          <a:effectLst/>
                        </a:rPr>
                        <a:t>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445.52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232.20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174.90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132.79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4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l-GR" sz="1000" u="none" strike="noStrike">
                          <a:effectLst/>
                        </a:rPr>
                        <a:t>Δ</a:t>
                      </a:r>
                      <a:endParaRPr lang="el-G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795.92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1742.62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2706.99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3728.99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47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MCT 1 cm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45.49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51.92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60.74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63.53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53" marR="3953" marT="39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81400" y="0"/>
            <a:ext cx="544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sz="2800" b="1" dirty="0" smtClean="0"/>
              <a:t>Calculation of </a:t>
            </a:r>
            <a:r>
              <a:rPr lang="en-US" sz="2800" b="1" dirty="0"/>
              <a:t>LCF and BM</a:t>
            </a:r>
            <a:r>
              <a:rPr lang="en-US" sz="2800" b="1" baseline="-25000" dirty="0"/>
              <a:t>L</a:t>
            </a:r>
            <a:r>
              <a:rPr lang="en-US" sz="2800" b="1" dirty="0"/>
              <a:t> </a:t>
            </a:r>
            <a:endParaRPr lang="en-US" sz="2800" b="1" dirty="0">
              <a:solidFill>
                <a:srgbClr val="000000"/>
              </a:solidFill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922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678841"/>
              </p:ext>
            </p:extLst>
          </p:nvPr>
        </p:nvGraphicFramePr>
        <p:xfrm>
          <a:off x="474050" y="1442197"/>
          <a:ext cx="7927569" cy="49141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92757"/>
                <a:gridCol w="792757"/>
                <a:gridCol w="1074456"/>
                <a:gridCol w="657659"/>
                <a:gridCol w="646155"/>
                <a:gridCol w="792757"/>
                <a:gridCol w="792757"/>
                <a:gridCol w="792757"/>
                <a:gridCol w="792757"/>
                <a:gridCol w="792757"/>
              </a:tblGrid>
              <a:tr h="982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WL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WL </a:t>
                      </a:r>
                      <a:r>
                        <a:rPr lang="en-US" sz="2000" b="1" u="none" strike="noStrike" dirty="0" smtClean="0">
                          <a:effectLst/>
                        </a:rPr>
                        <a:t>Height</a:t>
                      </a: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smtClean="0">
                          <a:effectLst/>
                        </a:rPr>
                        <a:t>Displacement</a:t>
                      </a: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2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tonnes</a:t>
                      </a: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smtClean="0">
                          <a:effectLst/>
                        </a:rPr>
                        <a:t>VCB</a:t>
                      </a: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smtClean="0">
                          <a:effectLst/>
                        </a:rPr>
                        <a:t>LCB</a:t>
                      </a: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TPC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smtClean="0">
                          <a:effectLst/>
                        </a:rPr>
                        <a:t>BMT</a:t>
                      </a: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smtClean="0">
                          <a:effectLst/>
                        </a:rPr>
                        <a:t>BML</a:t>
                      </a: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LCF form </a:t>
                      </a:r>
                      <a:r>
                        <a:rPr lang="en-US" sz="2000" b="1" u="none" strike="noStrike" dirty="0" smtClean="0">
                          <a:effectLst/>
                        </a:rPr>
                        <a:t>aft(m)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MCTC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982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795.41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3.23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10.12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24.71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445.80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37.39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45.49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982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1.79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1741.51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2.80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10.59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232.35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36.41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51.92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982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2.69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2705.26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1.42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2.18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11.13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7.87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175.01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34.60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60.74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982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3.59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</a:rPr>
                        <a:t>3750.61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1.88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1.46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11.32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5.89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132.88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33.95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63.53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65418" y="443620"/>
            <a:ext cx="6274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HYDROSTATICS CALCULATION</a:t>
            </a:r>
            <a:endParaRPr lang="en-US" sz="28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90047"/>
              </p:ext>
            </p:extLst>
          </p:nvPr>
        </p:nvGraphicFramePr>
        <p:xfrm>
          <a:off x="8392060" y="1439500"/>
          <a:ext cx="3556000" cy="49168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89000"/>
                <a:gridCol w="889000"/>
                <a:gridCol w="889000"/>
                <a:gridCol w="889000"/>
              </a:tblGrid>
              <a:tr h="98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smtClean="0">
                          <a:effectLst/>
                        </a:rPr>
                        <a:t>C</a:t>
                      </a:r>
                      <a:r>
                        <a:rPr lang="en-US" sz="1800" b="1" u="none" strike="noStrike" baseline="-25000" dirty="0" smtClean="0">
                          <a:effectLst/>
                        </a:rPr>
                        <a:t>B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smtClean="0">
                          <a:effectLst/>
                        </a:rPr>
                        <a:t>C</a:t>
                      </a:r>
                      <a:r>
                        <a:rPr lang="en-US" sz="1800" b="1" u="none" strike="noStrike" baseline="-25000" dirty="0" smtClean="0">
                          <a:effectLst/>
                        </a:rPr>
                        <a:t>M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smtClean="0">
                          <a:effectLst/>
                        </a:rPr>
                        <a:t>C</a:t>
                      </a:r>
                      <a:r>
                        <a:rPr lang="en-US" sz="1800" b="1" u="none" strike="noStrike" baseline="-25000" dirty="0" smtClean="0">
                          <a:effectLst/>
                        </a:rPr>
                        <a:t>P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smtClean="0">
                          <a:effectLst/>
                        </a:rPr>
                        <a:t>C</a:t>
                      </a:r>
                      <a:r>
                        <a:rPr lang="en-US" sz="1800" b="1" u="none" strike="noStrike" baseline="-25000" dirty="0" smtClean="0">
                          <a:effectLst/>
                        </a:rPr>
                        <a:t>WP</a:t>
                      </a:r>
                      <a:endParaRPr lang="en-US" sz="18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98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0.93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0.83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98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0.79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0.97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0.82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98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0.82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9833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05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93336" y="90533"/>
            <a:ext cx="767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FINAL HYDROSTATICS CURVES FOR DESIGN SHIP</a:t>
            </a:r>
            <a:endParaRPr lang="en-US" sz="2800" b="1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993827"/>
              </p:ext>
            </p:extLst>
          </p:nvPr>
        </p:nvGraphicFramePr>
        <p:xfrm>
          <a:off x="270955" y="675250"/>
          <a:ext cx="11290319" cy="5681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13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50487" y="370659"/>
            <a:ext cx="162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Scantling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1384" y="1424354"/>
            <a:ext cx="578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			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37340"/>
              </p:ext>
            </p:extLst>
          </p:nvPr>
        </p:nvGraphicFramePr>
        <p:xfrm>
          <a:off x="927201" y="2925956"/>
          <a:ext cx="10515600" cy="3172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8585"/>
                <a:gridCol w="4607015"/>
              </a:tblGrid>
              <a:tr h="45959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Parameters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Source</a:t>
                      </a:r>
                      <a:endParaRPr lang="en-US" sz="2400" b="1" dirty="0"/>
                    </a:p>
                  </a:txBody>
                  <a:tcPr/>
                </a:tc>
              </a:tr>
              <a:tr h="131017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Material STRUCTURAL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STEEL</a:t>
                      </a:r>
                    </a:p>
                    <a:p>
                      <a:r>
                        <a:rPr lang="en-US" sz="2000" dirty="0" smtClean="0"/>
                        <a:t>Material Factor,  K </a:t>
                      </a:r>
                      <a:r>
                        <a:rPr lang="en-US" sz="2000" baseline="0" dirty="0" smtClean="0"/>
                        <a:t>= </a:t>
                      </a:r>
                      <a:r>
                        <a:rPr lang="en-US" sz="2000" dirty="0" smtClean="0"/>
                        <a:t>1	</a:t>
                      </a:r>
                    </a:p>
                    <a:p>
                      <a:r>
                        <a:rPr lang="en-US" sz="2000" dirty="0" smtClean="0"/>
                        <a:t>Minimum Yield stress              235 N/mm2</a:t>
                      </a:r>
                    </a:p>
                    <a:p>
                      <a:r>
                        <a:rPr lang="en-US" sz="2000" dirty="0" smtClean="0"/>
                        <a:t>Tensile Strength 		400-490 	N/mm2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endParaRPr lang="en-US" sz="2000" dirty="0" smtClean="0"/>
                    </a:p>
                    <a:p>
                      <a:r>
                        <a:rPr lang="en-US" sz="2000" dirty="0" smtClean="0"/>
                        <a:t>IRS;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Part 3;  Section 1.2; Chapter 2	</a:t>
                      </a:r>
                      <a:endParaRPr lang="en-US" sz="2000" dirty="0"/>
                    </a:p>
                  </a:txBody>
                  <a:tcPr/>
                </a:tc>
              </a:tr>
              <a:tr h="6603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Corrosion</a:t>
                      </a:r>
                      <a:r>
                        <a:rPr lang="en-US" sz="2000" baseline="0" dirty="0" smtClean="0"/>
                        <a:t> Addition </a:t>
                      </a:r>
                    </a:p>
                    <a:p>
                      <a:r>
                        <a:rPr lang="en-US" sz="2000" baseline="0" dirty="0" smtClean="0"/>
                        <a:t>Thickness, </a:t>
                      </a:r>
                      <a:r>
                        <a:rPr lang="en-US" sz="2000" baseline="0" dirty="0" err="1" smtClean="0"/>
                        <a:t>tc</a:t>
                      </a:r>
                      <a:r>
                        <a:rPr lang="en-US" sz="2000" baseline="0" dirty="0" smtClean="0"/>
                        <a:t>    =  2 mm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 smtClean="0"/>
                    </a:p>
                    <a:p>
                      <a:r>
                        <a:rPr lang="en-US" sz="2000" dirty="0" smtClean="0"/>
                        <a:t>IRS; Part 3; Section 2.1 ; Chapter 3</a:t>
                      </a:r>
                      <a:endParaRPr lang="en-US" sz="2000" dirty="0"/>
                    </a:p>
                  </a:txBody>
                  <a:tcPr/>
                </a:tc>
              </a:tr>
              <a:tr h="6603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Frame Spacing   650</a:t>
                      </a:r>
                      <a:r>
                        <a:rPr lang="en-US" sz="2000" baseline="0" dirty="0" smtClean="0"/>
                        <a:t> mm</a:t>
                      </a:r>
                    </a:p>
                    <a:p>
                      <a:r>
                        <a:rPr lang="en-US" sz="2000" baseline="0" dirty="0" smtClean="0"/>
                        <a:t>Web Frame Spacing 2600 mm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IRS; Part 3; Section</a:t>
                      </a:r>
                      <a:r>
                        <a:rPr lang="en-US" sz="2000" baseline="0" dirty="0" smtClean="0"/>
                        <a:t> 1.3.1 ; </a:t>
                      </a:r>
                      <a:r>
                        <a:rPr lang="en-US" sz="2000" dirty="0" smtClean="0"/>
                        <a:t>Chapter 3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27201" y="893879"/>
            <a:ext cx="107390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overall Scantling Process we followed the following Rulebooks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IRS Rules for Inland Waterways Vessel 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IRS Rules for Bulk Cargo Carriers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Inland Shipping Ordinance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Consteel</a:t>
            </a:r>
            <a:r>
              <a:rPr lang="en-US" sz="2400" dirty="0" smtClean="0"/>
              <a:t>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3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A657-99A5-468A-9AAD-8FFE42FE5D93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0903" y="534156"/>
            <a:ext cx="10692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OWNER’S REQUIREMENT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0903" y="1804023"/>
            <a:ext cx="106468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Vessel Type</a:t>
            </a:r>
            <a:r>
              <a:rPr lang="en-US" sz="2400" b="1" dirty="0" smtClean="0"/>
              <a:t>: General Cargo</a:t>
            </a:r>
          </a:p>
          <a:p>
            <a:pPr algn="ctr"/>
            <a:endParaRPr lang="en-US" sz="2400" b="1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Route</a:t>
            </a:r>
            <a:r>
              <a:rPr lang="en-US" sz="2400" b="1" dirty="0" smtClean="0"/>
              <a:t>: Dhaka to Chittagong</a:t>
            </a:r>
          </a:p>
          <a:p>
            <a:pPr algn="ctr"/>
            <a:endParaRPr lang="en-US" sz="2400" b="1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Service Speed</a:t>
            </a:r>
            <a:r>
              <a:rPr lang="en-US" sz="2400" b="1" dirty="0" smtClean="0"/>
              <a:t>: 10 knot</a:t>
            </a:r>
          </a:p>
          <a:p>
            <a:pPr algn="ctr"/>
            <a:endParaRPr lang="en-US" sz="2400" b="1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Deadweight</a:t>
            </a:r>
            <a:r>
              <a:rPr lang="en-US" sz="2400" b="1" dirty="0" smtClean="0"/>
              <a:t>: 3000 tones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5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10992" y="959610"/>
          <a:ext cx="9499600" cy="5214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47044"/>
                <a:gridCol w="3252556"/>
              </a:tblGrid>
              <a:tr h="53946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PLATE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THICKNESS</a:t>
                      </a:r>
                    </a:p>
                  </a:txBody>
                  <a:tcPr/>
                </a:tc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Bottom Plate Thickness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 mm</a:t>
                      </a:r>
                      <a:endParaRPr lang="en-US" sz="2000" b="1" dirty="0"/>
                    </a:p>
                  </a:txBody>
                  <a:tcPr/>
                </a:tc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Keel Plate Thickness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 mm</a:t>
                      </a:r>
                      <a:endParaRPr lang="en-US" sz="2000" b="1" dirty="0"/>
                    </a:p>
                  </a:txBody>
                  <a:tcPr/>
                </a:tc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Inner Bottom Thickness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 mm</a:t>
                      </a:r>
                      <a:endParaRPr lang="en-US" sz="2000" b="1" dirty="0"/>
                    </a:p>
                  </a:txBody>
                  <a:tcPr/>
                </a:tc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Floor Thickness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 mm</a:t>
                      </a:r>
                      <a:endParaRPr lang="en-US" sz="2000" b="1" dirty="0"/>
                    </a:p>
                  </a:txBody>
                  <a:tcPr/>
                </a:tc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Side Shell</a:t>
                      </a:r>
                      <a:r>
                        <a:rPr lang="en-US" sz="2000" baseline="0" dirty="0" smtClean="0"/>
                        <a:t> Plating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 mm</a:t>
                      </a:r>
                      <a:endParaRPr lang="en-US" sz="2000" b="1" dirty="0"/>
                    </a:p>
                  </a:txBody>
                  <a:tcPr/>
                </a:tc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Deck</a:t>
                      </a:r>
                      <a:r>
                        <a:rPr lang="en-US" sz="2000" baseline="0" dirty="0" smtClean="0"/>
                        <a:t> Plating ( Strength and Forecastle Deck)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 mm</a:t>
                      </a:r>
                      <a:endParaRPr lang="en-US" sz="2000" b="1" dirty="0"/>
                    </a:p>
                  </a:txBody>
                  <a:tcPr/>
                </a:tc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Deck</a:t>
                      </a:r>
                      <a:r>
                        <a:rPr lang="en-US" sz="2000" baseline="0" dirty="0" smtClean="0"/>
                        <a:t> plating ( Other Deck)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 mm</a:t>
                      </a:r>
                    </a:p>
                  </a:txBody>
                  <a:tcPr/>
                </a:tc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Bulkhead Thickness ( Watertight Bulkhead)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 mm</a:t>
                      </a:r>
                      <a:endParaRPr lang="en-US" sz="2000" b="1" dirty="0"/>
                    </a:p>
                  </a:txBody>
                  <a:tcPr/>
                </a:tc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Bulkhead Thickness (Tank and Collision</a:t>
                      </a:r>
                      <a:r>
                        <a:rPr lang="en-US" sz="2000" baseline="0" dirty="0" smtClean="0"/>
                        <a:t> Bulkhead)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 mm</a:t>
                      </a:r>
                      <a:endParaRPr lang="en-US" sz="2000" b="1" dirty="0"/>
                    </a:p>
                  </a:txBody>
                  <a:tcPr/>
                </a:tc>
              </a:tr>
              <a:tr h="467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Bulwark</a:t>
                      </a:r>
                      <a:r>
                        <a:rPr lang="en-US" sz="2000" baseline="0" dirty="0" smtClean="0"/>
                        <a:t> Thickness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 mm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70767" y="207698"/>
            <a:ext cx="1928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SCANTLING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2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16865" y="1186009"/>
          <a:ext cx="9003262" cy="4916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671"/>
                <a:gridCol w="2600591"/>
              </a:tblGrid>
              <a:tr h="55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PLATE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THICKNESS</a:t>
                      </a:r>
                      <a:endParaRPr lang="en-US" sz="2400" b="1" dirty="0"/>
                    </a:p>
                  </a:txBody>
                  <a:tcPr/>
                </a:tc>
              </a:tr>
              <a:tr h="4841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Superstructure Thickness (Upper tier)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 mm</a:t>
                      </a:r>
                      <a:endParaRPr lang="en-US" sz="2000" b="1" dirty="0"/>
                    </a:p>
                  </a:txBody>
                  <a:tcPr/>
                </a:tc>
              </a:tr>
              <a:tr h="4841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Superstructure Thickness</a:t>
                      </a:r>
                      <a:r>
                        <a:rPr lang="en-US" sz="2000" baseline="0" dirty="0" smtClean="0"/>
                        <a:t> Lower Tier)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</a:t>
                      </a:r>
                      <a:r>
                        <a:rPr lang="en-US" sz="2000" b="1" baseline="0" dirty="0" smtClean="0"/>
                        <a:t> mm</a:t>
                      </a:r>
                      <a:endParaRPr lang="en-US" sz="2000" b="1" dirty="0"/>
                    </a:p>
                  </a:txBody>
                  <a:tcPr/>
                </a:tc>
              </a:tr>
              <a:tr h="4841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Hatch</a:t>
                      </a:r>
                      <a:r>
                        <a:rPr lang="en-US" sz="2000" baseline="0" dirty="0" smtClean="0"/>
                        <a:t> Coaming Thickness ( Strength and Forecastle deck)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 mm</a:t>
                      </a:r>
                      <a:endParaRPr lang="en-US" sz="2000" b="1" dirty="0"/>
                    </a:p>
                  </a:txBody>
                  <a:tcPr/>
                </a:tc>
              </a:tr>
              <a:tr h="4841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Hatch Coaming</a:t>
                      </a:r>
                      <a:r>
                        <a:rPr lang="en-US" sz="2000" baseline="0" dirty="0" smtClean="0"/>
                        <a:t> Thickness ( Others 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 mm</a:t>
                      </a:r>
                      <a:endParaRPr lang="en-US" sz="2000" b="1" dirty="0"/>
                    </a:p>
                  </a:txBody>
                  <a:tcPr/>
                </a:tc>
              </a:tr>
              <a:tr h="4841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Hatch</a:t>
                      </a:r>
                      <a:r>
                        <a:rPr lang="en-US" sz="2000" baseline="0" dirty="0" smtClean="0"/>
                        <a:t> Cover Thickness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 mm</a:t>
                      </a:r>
                      <a:endParaRPr lang="en-US" sz="2000" b="1" dirty="0"/>
                    </a:p>
                  </a:txBody>
                  <a:tcPr/>
                </a:tc>
              </a:tr>
              <a:tr h="4841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Machinery</a:t>
                      </a:r>
                      <a:r>
                        <a:rPr lang="en-US" sz="2000" baseline="0" dirty="0" smtClean="0"/>
                        <a:t> Casing Thickness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 mm</a:t>
                      </a:r>
                      <a:endParaRPr lang="en-US" sz="2000" b="1" dirty="0"/>
                    </a:p>
                  </a:txBody>
                  <a:tcPr/>
                </a:tc>
              </a:tr>
              <a:tr h="4841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Machinery Casing</a:t>
                      </a:r>
                      <a:r>
                        <a:rPr lang="en-US" sz="2000" baseline="0" dirty="0" smtClean="0"/>
                        <a:t> ( Bottom floor 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9 mm</a:t>
                      </a:r>
                      <a:endParaRPr lang="en-US" sz="2000" b="1" dirty="0"/>
                    </a:p>
                  </a:txBody>
                  <a:tcPr/>
                </a:tc>
              </a:tr>
              <a:tr h="4841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Sheerstrake</a:t>
                      </a:r>
                      <a:r>
                        <a:rPr lang="en-US" sz="2000" dirty="0" smtClean="0"/>
                        <a:t> Thickness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 mm</a:t>
                      </a:r>
                      <a:endParaRPr lang="en-US" sz="2000" b="1" dirty="0"/>
                    </a:p>
                  </a:txBody>
                  <a:tcPr/>
                </a:tc>
              </a:tr>
              <a:tr h="4841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Bilge Plate</a:t>
                      </a:r>
                      <a:r>
                        <a:rPr lang="en-US" sz="2000" baseline="0" dirty="0" smtClean="0"/>
                        <a:t> Thickness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 mm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08216" y="316340"/>
            <a:ext cx="1928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SCANTLING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4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608971"/>
              </p:ext>
            </p:extLst>
          </p:nvPr>
        </p:nvGraphicFramePr>
        <p:xfrm>
          <a:off x="1104524" y="586716"/>
          <a:ext cx="9795848" cy="5649683"/>
        </p:xfrm>
        <a:graphic>
          <a:graphicData uri="http://schemas.openxmlformats.org/drawingml/2006/table">
            <a:tbl>
              <a:tblPr/>
              <a:tblGrid>
                <a:gridCol w="5170593"/>
                <a:gridCol w="4625255"/>
              </a:tblGrid>
              <a:tr h="59991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STRUCTURAL MEMBERS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Center Girder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T-800×150×9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Side Girder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T-800×150×9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Floor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T-800×150×9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Side Web Frame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T-350×175×13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Side Frame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L-130×130×12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Side Stringers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T-350×175×13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Deck Girders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T-200×12, 150×8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Deck Web beam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T-125×65×9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Bulkhead Stiffeners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L-100×100×12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Bulkhead Girders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L-200×200×14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Superstructure Stiffeners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L-80×80×8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Girder(Machinery Space)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T-800×150×9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 Frame(Machinery Space)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T-350×175×13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Hatch Cover Stiffeners and Girders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T-150×9, 100×6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06157" y="144323"/>
            <a:ext cx="1928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SCANTLING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40764" y="170107"/>
            <a:ext cx="312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MIDSHIP SECTION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14882" r="12781" b="7991"/>
          <a:stretch/>
        </p:blipFill>
        <p:spPr>
          <a:xfrm>
            <a:off x="901951" y="925695"/>
            <a:ext cx="10388098" cy="5430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18075" y="525101"/>
            <a:ext cx="3304515" cy="23267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6751" y="45195"/>
            <a:ext cx="522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LONGITUDINAL CONSTRUCTION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16482" r="4328" b="7831"/>
          <a:stretch/>
        </p:blipFill>
        <p:spPr>
          <a:xfrm>
            <a:off x="567974" y="1358837"/>
            <a:ext cx="10861402" cy="499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36852" r="33216" b="29505"/>
          <a:stretch/>
        </p:blipFill>
        <p:spPr>
          <a:xfrm>
            <a:off x="7417837" y="568415"/>
            <a:ext cx="3284375" cy="16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803" y="533843"/>
            <a:ext cx="2666408" cy="1320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2954" y="81409"/>
            <a:ext cx="522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LONGITUDINAL CONSTRUCTION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27211" r="4638" b="10451"/>
          <a:stretch/>
        </p:blipFill>
        <p:spPr>
          <a:xfrm>
            <a:off x="464975" y="1892877"/>
            <a:ext cx="11285044" cy="442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25155" y="271188"/>
            <a:ext cx="607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SHELL EXPANSION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" t="26562" r="7831" b="7830"/>
          <a:stretch/>
        </p:blipFill>
        <p:spPr>
          <a:xfrm>
            <a:off x="135801" y="1338433"/>
            <a:ext cx="11834938" cy="5017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" t="25762" r="10531" b="32313"/>
          <a:stretch/>
        </p:blipFill>
        <p:spPr>
          <a:xfrm>
            <a:off x="4988460" y="794408"/>
            <a:ext cx="6603151" cy="22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249" y="189320"/>
            <a:ext cx="990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RESISTANCE CALCULATION BY HOLTROP AND MENNEN’S METHOD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2534" y="1196502"/>
            <a:ext cx="3281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Speed of our Ship , V=5.14 ms</a:t>
            </a:r>
            <a:r>
              <a:rPr lang="en-US" baseline="30000" dirty="0" smtClean="0"/>
              <a:t>-1           </a:t>
            </a:r>
          </a:p>
          <a:p>
            <a:r>
              <a:rPr lang="en-US" baseline="30000" dirty="0"/>
              <a:t> </a:t>
            </a:r>
            <a:endParaRPr lang="en-US" baseline="30000" dirty="0" smtClean="0"/>
          </a:p>
        </p:txBody>
      </p:sp>
      <p:sp>
        <p:nvSpPr>
          <p:cNvPr id="5" name="TextBox 4"/>
          <p:cNvSpPr txBox="1"/>
          <p:nvPr/>
        </p:nvSpPr>
        <p:spPr>
          <a:xfrm flipH="1">
            <a:off x="2302534" y="1750500"/>
            <a:ext cx="585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Froude No=0.1845          </a:t>
            </a:r>
          </a:p>
          <a:p>
            <a:r>
              <a:rPr lang="en-US" dirty="0" smtClean="0"/>
              <a:t>   Reynold’s No= 4.06×10</a:t>
            </a:r>
            <a:r>
              <a:rPr lang="en-US" baseline="30000" dirty="0" smtClean="0"/>
              <a:t>8</a:t>
            </a:r>
            <a:endParaRPr lang="en-US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98662" y="2502980"/>
            <a:ext cx="538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Resistance Components</a:t>
            </a:r>
            <a:endParaRPr lang="en-US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972840"/>
              </p:ext>
            </p:extLst>
          </p:nvPr>
        </p:nvGraphicFramePr>
        <p:xfrm>
          <a:off x="2302533" y="3149195"/>
          <a:ext cx="81280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7710"/>
                <a:gridCol w="3720290"/>
              </a:tblGrid>
              <a:tr h="180897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Frictional</a:t>
                      </a:r>
                      <a:r>
                        <a:rPr lang="en-US" baseline="0" dirty="0" smtClean="0"/>
                        <a:t> Resistance, R</a:t>
                      </a:r>
                      <a:r>
                        <a:rPr lang="en-US" baseline="-25000" dirty="0" smtClean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dirty="0" smtClean="0"/>
                        <a:t>35.6 </a:t>
                      </a:r>
                      <a:r>
                        <a:rPr lang="en-US" dirty="0" err="1" smtClean="0"/>
                        <a:t>kN</a:t>
                      </a:r>
                      <a:endParaRPr lang="en-US" dirty="0"/>
                    </a:p>
                  </a:txBody>
                  <a:tcPr/>
                </a:tc>
              </a:tr>
              <a:tr h="180897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Wave-Making Resistance, R</a:t>
                      </a:r>
                      <a:r>
                        <a:rPr lang="en-US" baseline="-25000" dirty="0" smtClean="0"/>
                        <a:t>W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10.5 </a:t>
                      </a:r>
                      <a:r>
                        <a:rPr lang="en-US" dirty="0" err="1" smtClean="0"/>
                        <a:t>kN</a:t>
                      </a:r>
                      <a:endParaRPr lang="en-US" dirty="0" smtClean="0"/>
                    </a:p>
                  </a:txBody>
                  <a:tcPr/>
                </a:tc>
              </a:tr>
              <a:tr h="180897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Appendage Resistance , R</a:t>
                      </a:r>
                      <a:r>
                        <a:rPr lang="en-US" baseline="-25000" dirty="0" smtClean="0"/>
                        <a:t>APP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1.64 </a:t>
                      </a:r>
                      <a:r>
                        <a:rPr lang="en-US" dirty="0" err="1" smtClean="0"/>
                        <a:t>kN</a:t>
                      </a:r>
                      <a:endParaRPr lang="en-US" dirty="0" smtClean="0"/>
                    </a:p>
                  </a:txBody>
                  <a:tcPr/>
                </a:tc>
              </a:tr>
              <a:tr h="180897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Model Ship</a:t>
                      </a:r>
                      <a:r>
                        <a:rPr lang="en-US" baseline="0" dirty="0" smtClean="0"/>
                        <a:t> Correlation Resistance , R</a:t>
                      </a:r>
                      <a:r>
                        <a:rPr lang="en-US" baseline="-25000" dirty="0" smtClean="0"/>
                        <a:t>A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11.7 </a:t>
                      </a:r>
                      <a:r>
                        <a:rPr lang="en-US" dirty="0" err="1" smtClean="0"/>
                        <a:t>kN</a:t>
                      </a:r>
                      <a:endParaRPr lang="en-US" dirty="0"/>
                    </a:p>
                  </a:txBody>
                  <a:tcPr/>
                </a:tc>
              </a:tr>
              <a:tr h="180897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Air Resistance , R</a:t>
                      </a:r>
                      <a:r>
                        <a:rPr lang="en-US" baseline="-25000" dirty="0" smtClean="0"/>
                        <a:t>AA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12.1 </a:t>
                      </a:r>
                      <a:r>
                        <a:rPr lang="en-US" dirty="0" err="1" smtClean="0"/>
                        <a:t>kN</a:t>
                      </a:r>
                      <a:endParaRPr lang="en-US" dirty="0"/>
                    </a:p>
                  </a:txBody>
                  <a:tcPr/>
                </a:tc>
              </a:tr>
              <a:tr h="18089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Total Resistance, R</a:t>
                      </a:r>
                      <a:r>
                        <a:rPr lang="en-US" b="1" baseline="-25000" dirty="0" smtClean="0"/>
                        <a:t>T</a:t>
                      </a:r>
                      <a:endParaRPr lang="en-US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90 </a:t>
                      </a:r>
                      <a:r>
                        <a:rPr lang="en-US" b="1" dirty="0" err="1" smtClean="0"/>
                        <a:t>kN</a:t>
                      </a:r>
                      <a:endParaRPr lang="en-US" b="1" dirty="0"/>
                    </a:p>
                  </a:txBody>
                  <a:tcPr/>
                </a:tc>
              </a:tr>
              <a:tr h="180897">
                <a:tc>
                  <a:txBody>
                    <a:bodyPr/>
                    <a:lstStyle/>
                    <a:p>
                      <a:r>
                        <a:rPr lang="en-US" dirty="0" smtClean="0"/>
                        <a:t>Total Resistance Co-efficient, C</a:t>
                      </a:r>
                      <a:r>
                        <a:rPr lang="en-US" baseline="-25000" dirty="0" smtClean="0"/>
                        <a:t>T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4.32×10</a:t>
                      </a:r>
                      <a:r>
                        <a:rPr lang="en-US" baseline="30000" dirty="0" smtClean="0"/>
                        <a:t>-3</a:t>
                      </a:r>
                      <a:endParaRPr lang="en-US" baseline="30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7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90959" y="165116"/>
            <a:ext cx="382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POWER CALCULATION 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94171" y="865762"/>
            <a:ext cx="349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  Efficiencies  and QPC Calculation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94171" y="1374549"/>
            <a:ext cx="49305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Taylor  Wake  Fraction 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T</a:t>
            </a:r>
            <a:r>
              <a:rPr lang="en-US" dirty="0" smtClean="0"/>
              <a:t>      =  0.26</a:t>
            </a:r>
          </a:p>
          <a:p>
            <a:r>
              <a:rPr lang="en-US" dirty="0" smtClean="0"/>
              <a:t>   Thrust  Deduction  Factor , t   =  0.22</a:t>
            </a:r>
          </a:p>
          <a:p>
            <a:r>
              <a:rPr lang="en-US" dirty="0" smtClean="0"/>
              <a:t>   Hull  Efficiency ,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H</a:t>
            </a:r>
            <a:r>
              <a:rPr lang="en-US" baseline="-25000" dirty="0" smtClean="0"/>
              <a:t>  </a:t>
            </a:r>
            <a:r>
              <a:rPr lang="en-US" dirty="0" smtClean="0"/>
              <a:t>=  1.057 </a:t>
            </a:r>
          </a:p>
          <a:p>
            <a:r>
              <a:rPr lang="en-US" dirty="0" smtClean="0"/>
              <a:t>   Relative  </a:t>
            </a:r>
            <a:r>
              <a:rPr lang="en-US" dirty="0" err="1" smtClean="0"/>
              <a:t>Rotative</a:t>
            </a:r>
            <a:r>
              <a:rPr lang="en-US" dirty="0" smtClean="0"/>
              <a:t>  Efficiency, 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R</a:t>
            </a:r>
            <a:r>
              <a:rPr lang="en-US" baseline="-25000" dirty="0" smtClean="0"/>
              <a:t>  </a:t>
            </a:r>
            <a:r>
              <a:rPr lang="en-US" dirty="0" smtClean="0"/>
              <a:t>=  1.028  </a:t>
            </a:r>
          </a:p>
          <a:p>
            <a:endParaRPr lang="en-US" dirty="0"/>
          </a:p>
          <a:p>
            <a:r>
              <a:rPr lang="en-US" b="1" dirty="0" smtClean="0"/>
              <a:t>   QPC, Open Water Efficiency and Propeller RPM 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147924"/>
              </p:ext>
            </p:extLst>
          </p:nvPr>
        </p:nvGraphicFramePr>
        <p:xfrm>
          <a:off x="2191131" y="3551495"/>
          <a:ext cx="8305014" cy="1900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8338"/>
                <a:gridCol w="2768338"/>
                <a:gridCol w="2768338"/>
              </a:tblGrid>
              <a:tr h="4161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Method 1 ( B</a:t>
                      </a:r>
                      <a:r>
                        <a:rPr lang="en-US" b="1" baseline="-25000" dirty="0" smtClean="0"/>
                        <a:t>P</a:t>
                      </a:r>
                      <a:r>
                        <a:rPr lang="en-US" b="1" dirty="0" smtClean="0"/>
                        <a:t>- Delta Chart)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Method 2 (K</a:t>
                      </a:r>
                      <a:r>
                        <a:rPr lang="en-US" b="1" baseline="-25000" dirty="0" smtClean="0"/>
                        <a:t>T</a:t>
                      </a:r>
                      <a:r>
                        <a:rPr lang="en-US" b="1" dirty="0" smtClean="0"/>
                        <a:t> and</a:t>
                      </a:r>
                      <a:r>
                        <a:rPr lang="en-US" b="1" baseline="0" dirty="0" smtClean="0"/>
                        <a:t> K</a:t>
                      </a:r>
                      <a:r>
                        <a:rPr lang="en-US" b="1" baseline="-25000" dirty="0" smtClean="0"/>
                        <a:t>Q</a:t>
                      </a:r>
                      <a:r>
                        <a:rPr lang="en-US" b="1" baseline="0" dirty="0" smtClean="0"/>
                        <a:t>)</a:t>
                      </a:r>
                      <a:endParaRPr lang="en-US" b="1" baseline="0" dirty="0"/>
                    </a:p>
                  </a:txBody>
                  <a:tcPr/>
                </a:tc>
              </a:tr>
              <a:tr h="421942">
                <a:tc>
                  <a:txBody>
                    <a:bodyPr/>
                    <a:lstStyle/>
                    <a:p>
                      <a:r>
                        <a:rPr lang="en-US" b="1" dirty="0" smtClean="0"/>
                        <a:t>QPC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0.478</a:t>
                      </a:r>
                      <a:endParaRPr lang="en-US" dirty="0"/>
                    </a:p>
                  </a:txBody>
                  <a:tcPr/>
                </a:tc>
              </a:tr>
              <a:tr h="421942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Propeller Open</a:t>
                      </a:r>
                      <a:r>
                        <a:rPr lang="en-US" b="1" baseline="0" dirty="0" smtClean="0"/>
                        <a:t> Water Efficiency, </a:t>
                      </a:r>
                      <a:r>
                        <a:rPr lang="en-US" b="1" baseline="0" dirty="0" err="1" smtClean="0"/>
                        <a:t>n</a:t>
                      </a:r>
                      <a:r>
                        <a:rPr lang="en-US" b="1" baseline="-25000" dirty="0" err="1" smtClean="0"/>
                        <a:t>O</a:t>
                      </a:r>
                      <a:endParaRPr lang="en-US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0.446</a:t>
                      </a:r>
                      <a:endParaRPr lang="en-US" dirty="0"/>
                    </a:p>
                  </a:txBody>
                  <a:tcPr/>
                </a:tc>
              </a:tr>
              <a:tr h="421942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Propeller RPM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325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44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3192" y="184313"/>
            <a:ext cx="3553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POWER CALCULATION </a:t>
            </a:r>
            <a:endParaRPr lang="en-US" sz="28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507509"/>
              </p:ext>
            </p:extLst>
          </p:nvPr>
        </p:nvGraphicFramePr>
        <p:xfrm>
          <a:off x="924128" y="1313053"/>
          <a:ext cx="10457234" cy="416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5493"/>
                <a:gridCol w="827400"/>
                <a:gridCol w="3753201"/>
                <a:gridCol w="1626991"/>
                <a:gridCol w="894149"/>
              </a:tblGrid>
              <a:tr h="3609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resistance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en-US" sz="14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nb-NO" sz="14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 </a:t>
                      </a:r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nb-NO" sz="14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</a:t>
                      </a:r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+ R</a:t>
                      </a:r>
                      <a:r>
                        <a:rPr lang="nb-NO" sz="14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+ </a:t>
                      </a:r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nb-NO" sz="14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 </a:t>
                      </a:r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r>
                        <a:rPr lang="nb-NO" sz="14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  <a:endParaRPr lang="nb-NO" sz="14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609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Effective Power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  <a:r>
                        <a:rPr lang="en-US" sz="14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R</a:t>
                      </a:r>
                      <a:r>
                        <a:rPr lang="en-US" sz="14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460.52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</a:p>
                  </a:txBody>
                  <a:tcPr marL="9525" marR="9525" marT="9525" marB="0" anchor="ctr"/>
                </a:tc>
              </a:tr>
              <a:tr h="3609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QPC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3609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Delivered Power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  <a:r>
                        <a:rPr lang="en-US" sz="14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969.66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609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Shaft Efficiency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r>
                        <a:rPr lang="en-US" sz="1400" b="1" i="0" u="none" strike="noStrike" baseline="-250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3609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Shaft Power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  <a:r>
                        <a:rPr lang="en-US" sz="14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1020.69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548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Transmission line loss 5% for transmission via gear box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</a:tr>
              <a:tr h="3609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Engine power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1074.41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609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Brake Power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  <a:r>
                        <a:rPr lang="en-US" sz="1400" b="1" i="0" u="none" strike="noStrike" baseline="-250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endParaRPr lang="en-US" sz="14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(85% MCR),Considering 15% 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margin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1200.81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609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installed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  <a:r>
                        <a:rPr lang="en-US" sz="1400" b="1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(100% MCR)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1412.72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60988">
                <a:tc>
                  <a:txBody>
                    <a:bodyPr/>
                    <a:lstStyle/>
                    <a:p>
                      <a:pPr algn="ctr" rtl="0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710*2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2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5484-C15F-45BD-8D51-AE7AC6C98B92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5" y="1516039"/>
            <a:ext cx="7071140" cy="4332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36459" y="2258899"/>
            <a:ext cx="415554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dirty="0"/>
          </a:p>
          <a:p>
            <a:r>
              <a:rPr lang="en-US" sz="2400" b="1" dirty="0" smtClean="0"/>
              <a:t>Route: </a:t>
            </a:r>
            <a:r>
              <a:rPr lang="en-US" sz="2000" dirty="0" smtClean="0"/>
              <a:t>Dhaka to Chittagong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Shadar</a:t>
            </a:r>
            <a:r>
              <a:rPr lang="en-US" sz="2000" dirty="0" smtClean="0"/>
              <a:t> </a:t>
            </a:r>
            <a:r>
              <a:rPr lang="en-US" sz="2000" dirty="0" err="1" smtClean="0"/>
              <a:t>Ghat</a:t>
            </a:r>
            <a:r>
              <a:rPr lang="en-US" sz="2000" dirty="0" smtClean="0"/>
              <a:t> to Chittagong Port)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r>
              <a:rPr lang="en-US" sz="2400" b="1" dirty="0" smtClean="0"/>
              <a:t>Route Length: </a:t>
            </a:r>
            <a:r>
              <a:rPr lang="en-US" sz="2000" dirty="0" smtClean="0"/>
              <a:t>304 km</a:t>
            </a:r>
          </a:p>
          <a:p>
            <a:r>
              <a:rPr lang="en-US" sz="2000" dirty="0" smtClean="0"/>
              <a:t>(164 Nautical Miles)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6697" y="307818"/>
            <a:ext cx="639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 smtClean="0">
                <a:solidFill>
                  <a:prstClr val="black"/>
                </a:solidFill>
              </a:rPr>
              <a:t>ROUTE SPECIFICATION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68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6751" y="306805"/>
            <a:ext cx="522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ENGINE SELECTION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07046" y="1041179"/>
            <a:ext cx="574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 finally considered </a:t>
            </a:r>
            <a:r>
              <a:rPr lang="en-US" b="1" dirty="0" smtClean="0"/>
              <a:t>Two Engines  </a:t>
            </a:r>
            <a:r>
              <a:rPr lang="en-US" dirty="0" smtClean="0"/>
              <a:t>of  710 kW  or   950 HP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07046" y="1507787"/>
            <a:ext cx="882106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Engine Specifications </a:t>
            </a:r>
          </a:p>
          <a:p>
            <a:r>
              <a:rPr lang="en-US" b="1" dirty="0" smtClean="0"/>
              <a:t>Model No: XCW6200ZC-1                          </a:t>
            </a:r>
            <a:r>
              <a:rPr lang="en-US" dirty="0" smtClean="0"/>
              <a:t>(Ref. Marine Propulsion Engine , </a:t>
            </a:r>
            <a:r>
              <a:rPr lang="en-US" dirty="0" err="1" smtClean="0"/>
              <a:t>Weichai</a:t>
            </a:r>
            <a:r>
              <a:rPr lang="en-US" dirty="0" smtClean="0"/>
              <a:t> Catalogue)</a:t>
            </a:r>
          </a:p>
          <a:p>
            <a:r>
              <a:rPr lang="en-US" dirty="0" smtClean="0"/>
              <a:t>Engine Power : 720 kW or 969 HP</a:t>
            </a:r>
          </a:p>
          <a:p>
            <a:r>
              <a:rPr lang="en-US" dirty="0" smtClean="0"/>
              <a:t>Engine RPM : 1000</a:t>
            </a:r>
          </a:p>
          <a:p>
            <a:r>
              <a:rPr lang="en-US" dirty="0" smtClean="0"/>
              <a:t>Net Weight : 6300 kg</a:t>
            </a:r>
          </a:p>
          <a:p>
            <a:r>
              <a:rPr lang="en-US" dirty="0" smtClean="0"/>
              <a:t>Mechanical Pump Bore and stroke:200×270 mm</a:t>
            </a:r>
          </a:p>
          <a:p>
            <a:r>
              <a:rPr lang="en-US" dirty="0" smtClean="0"/>
              <a:t>Displacement : 50.89 L</a:t>
            </a:r>
          </a:p>
          <a:p>
            <a:r>
              <a:rPr lang="en-US" dirty="0" smtClean="0"/>
              <a:t>Min Fuel Consumption : 200g/kW-h</a:t>
            </a:r>
          </a:p>
          <a:p>
            <a:r>
              <a:rPr lang="en-US" dirty="0" smtClean="0"/>
              <a:t>Dimension: L-2828 mm, W-1726 mm, H-2412mm, H*-2000 mm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30" y="4464996"/>
            <a:ext cx="6042448" cy="1935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61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91693" y="343019"/>
            <a:ext cx="522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GEAR BOX SELECTION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159540" y="1254868"/>
            <a:ext cx="84881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Marine Gear Box Specifications</a:t>
            </a:r>
          </a:p>
          <a:p>
            <a:endParaRPr lang="en-US" dirty="0"/>
          </a:p>
          <a:p>
            <a:r>
              <a:rPr lang="en-US" b="1" dirty="0" smtClean="0"/>
              <a:t>Model: WHG120</a:t>
            </a:r>
            <a:r>
              <a:rPr lang="en-US" dirty="0"/>
              <a:t> </a:t>
            </a:r>
            <a:r>
              <a:rPr lang="en-US" dirty="0" smtClean="0"/>
              <a:t>                                  (</a:t>
            </a:r>
            <a:r>
              <a:rPr lang="en-US" dirty="0"/>
              <a:t>Ref. Marine Propulsion Engine , </a:t>
            </a:r>
            <a:r>
              <a:rPr lang="en-US" dirty="0" err="1"/>
              <a:t>Weichai</a:t>
            </a:r>
            <a:r>
              <a:rPr lang="en-US" dirty="0"/>
              <a:t> </a:t>
            </a:r>
            <a:r>
              <a:rPr lang="en-US" dirty="0" smtClean="0"/>
              <a:t>Catalogue)</a:t>
            </a:r>
            <a:endParaRPr lang="en-US" b="1" dirty="0" smtClean="0"/>
          </a:p>
          <a:p>
            <a:r>
              <a:rPr lang="en-US" dirty="0" smtClean="0"/>
              <a:t>Input Speed: 750-2000 RPM</a:t>
            </a:r>
          </a:p>
          <a:p>
            <a:r>
              <a:rPr lang="en-US" dirty="0" smtClean="0"/>
              <a:t>Gear Ratio : 3.03</a:t>
            </a:r>
          </a:p>
          <a:p>
            <a:r>
              <a:rPr lang="en-US" dirty="0" smtClean="0"/>
              <a:t>Net Weight: 120 kg</a:t>
            </a:r>
          </a:p>
          <a:p>
            <a:r>
              <a:rPr lang="en-US" dirty="0" smtClean="0"/>
              <a:t>Dimension : 792 mm× 609 mm× 736 mm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43" y="3705225"/>
            <a:ext cx="4883102" cy="2082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6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A4331-5DD1-42FF-A692-7484F2DF5B3B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18094" y="190123"/>
            <a:ext cx="5988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LACKINGS FROM THIRD PRESENTATION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04454" y="960900"/>
            <a:ext cx="955065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 smtClean="0"/>
              <a:t>Incomplete Rudder Design &amp; Steering Arrangement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 smtClean="0"/>
              <a:t>Incomplete </a:t>
            </a:r>
            <a:r>
              <a:rPr lang="en-US" sz="2500" b="1" dirty="0"/>
              <a:t>P</a:t>
            </a:r>
            <a:r>
              <a:rPr lang="en-US" sz="2500" b="1" dirty="0" smtClean="0"/>
              <a:t>ropeller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 smtClean="0"/>
              <a:t>Incomplete Trim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 smtClean="0"/>
              <a:t>Incomplete Stability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 smtClean="0"/>
              <a:t>Incomplete Engine Foundation scantling, Design of Engine Foundation</a:t>
            </a:r>
          </a:p>
        </p:txBody>
      </p:sp>
    </p:spTree>
    <p:extLst>
      <p:ext uri="{BB962C8B-B14F-4D97-AF65-F5344CB8AC3E}">
        <p14:creationId xmlns:p14="http://schemas.microsoft.com/office/powerpoint/2010/main" val="33277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65807" y="168333"/>
            <a:ext cx="268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ACHIEVEMENTS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19334" y="1676716"/>
            <a:ext cx="77135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Stability Calculation</a:t>
            </a:r>
            <a:endParaRPr lang="en-US" sz="2400" b="1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Rudder Design and Steering Arrangement</a:t>
            </a:r>
            <a:endParaRPr lang="en-US" sz="2400" b="1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Propeller Design &amp; Shaft Arrangement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smtClean="0"/>
              <a:t>Design of Engine Foundation</a:t>
            </a:r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68" y="1086408"/>
            <a:ext cx="429287" cy="4198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6" y="2037465"/>
            <a:ext cx="429287" cy="4198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6" y="3165852"/>
            <a:ext cx="429287" cy="4198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5" y="4268263"/>
            <a:ext cx="429287" cy="419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9332" y="1065492"/>
            <a:ext cx="756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Trim Calculation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45" y="5325294"/>
            <a:ext cx="429287" cy="4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84617" y="5710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				</a:t>
            </a:r>
          </a:p>
          <a:p>
            <a:r>
              <a:rPr lang="en-US" dirty="0"/>
              <a:t>	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23808" y="184826"/>
            <a:ext cx="7558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           RUDDER CALCULATION SUMMARY</a:t>
            </a:r>
          </a:p>
          <a:p>
            <a:endParaRPr lang="en-US" sz="2800" b="1" dirty="0" smtClean="0"/>
          </a:p>
          <a:p>
            <a:endParaRPr lang="en-US" sz="28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1949"/>
              </p:ext>
            </p:extLst>
          </p:nvPr>
        </p:nvGraphicFramePr>
        <p:xfrm>
          <a:off x="1854200" y="1164590"/>
          <a:ext cx="8128000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ITEM</a:t>
                      </a:r>
                      <a:endParaRPr lang="en-US" b="1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VALUES</a:t>
                      </a:r>
                      <a:endParaRPr lang="en-US" b="1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Area</a:t>
                      </a:r>
                      <a:r>
                        <a:rPr lang="en-US" baseline="0" dirty="0" smtClean="0"/>
                        <a:t> of a Single Rudder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2.98 m</a:t>
                      </a:r>
                      <a:r>
                        <a:rPr lang="en-US" baseline="30000" dirty="0" smtClean="0"/>
                        <a:t>2</a:t>
                      </a:r>
                      <a:endParaRPr lang="en-US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Rudder Force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60.40 </a:t>
                      </a:r>
                      <a:r>
                        <a:rPr lang="en-US" dirty="0" err="1" smtClean="0"/>
                        <a:t>kN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Rudder Torque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21.20 </a:t>
                      </a:r>
                      <a:r>
                        <a:rPr lang="en-US" dirty="0" err="1" smtClean="0"/>
                        <a:t>kN</a:t>
                      </a:r>
                      <a:r>
                        <a:rPr lang="en-US" dirty="0" smtClean="0"/>
                        <a:t>-m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Rudder Stock 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 mm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Rudder Coupling Bolt</a:t>
                      </a:r>
                      <a:r>
                        <a:rPr lang="en-US" baseline="0" dirty="0" smtClean="0"/>
                        <a:t> 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 mm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Rudder Coupling Flange Thickness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 mm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Rudder </a:t>
                      </a:r>
                      <a:r>
                        <a:rPr lang="en-US" dirty="0" err="1" smtClean="0"/>
                        <a:t>Pintle</a:t>
                      </a:r>
                      <a:r>
                        <a:rPr lang="en-US" baseline="0" dirty="0" smtClean="0"/>
                        <a:t> Thickness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mm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Rudder </a:t>
                      </a:r>
                      <a:r>
                        <a:rPr lang="en-US" dirty="0" err="1" smtClean="0"/>
                        <a:t>Pintle</a:t>
                      </a:r>
                      <a:r>
                        <a:rPr lang="en-US" dirty="0" smtClean="0"/>
                        <a:t> 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 mm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Rudder Plate Thickness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 mm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Rudder</a:t>
                      </a:r>
                      <a:r>
                        <a:rPr lang="en-US" baseline="0" dirty="0" smtClean="0"/>
                        <a:t> Web Plate </a:t>
                      </a:r>
                      <a:r>
                        <a:rPr lang="en-US" dirty="0" smtClean="0"/>
                        <a:t>Thickness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 mm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Rudder Horizontal</a:t>
                      </a:r>
                      <a:r>
                        <a:rPr lang="en-US" baseline="0" dirty="0" smtClean="0"/>
                        <a:t> Frame Spacing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560 mm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Rudder Vertical Frame Spacing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830 mm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NACA -0020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80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3" t="16642" r="29792" b="12631"/>
          <a:stretch/>
        </p:blipFill>
        <p:spPr>
          <a:xfrm>
            <a:off x="287862" y="752353"/>
            <a:ext cx="5920966" cy="5603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4" t="17762" r="29522" b="6871"/>
          <a:stretch/>
        </p:blipFill>
        <p:spPr>
          <a:xfrm>
            <a:off x="6208828" y="751738"/>
            <a:ext cx="5640310" cy="5604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34138" y="229133"/>
            <a:ext cx="279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RUDDER DESIGN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9505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15522" r="12961" b="13272"/>
          <a:stretch/>
        </p:blipFill>
        <p:spPr>
          <a:xfrm>
            <a:off x="289712" y="1132231"/>
            <a:ext cx="6753196" cy="333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16642" r="38254" b="9591"/>
          <a:stretch/>
        </p:blipFill>
        <p:spPr>
          <a:xfrm>
            <a:off x="7050553" y="1756372"/>
            <a:ext cx="5019259" cy="3982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3" t="33285" r="9091" b="21751"/>
          <a:stretch/>
        </p:blipFill>
        <p:spPr>
          <a:xfrm>
            <a:off x="918274" y="4463907"/>
            <a:ext cx="4631502" cy="1732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4138" y="229133"/>
            <a:ext cx="279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RUDDER DESIGN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8527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8696" y="181927"/>
            <a:ext cx="5380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STEERING GEAR ARRANGEMENT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8619" y="2606263"/>
            <a:ext cx="45209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Working Torque for Steering Gear  25.5 </a:t>
            </a:r>
            <a:r>
              <a:rPr lang="en-US" sz="2400" dirty="0" err="1" smtClean="0"/>
              <a:t>kN</a:t>
            </a:r>
            <a:r>
              <a:rPr lang="en-US" sz="2400" dirty="0" smtClean="0"/>
              <a:t>-m</a:t>
            </a:r>
          </a:p>
          <a:p>
            <a:endParaRPr lang="en-US" sz="2400" dirty="0" smtClean="0"/>
          </a:p>
          <a:p>
            <a:r>
              <a:rPr lang="en-US" sz="2400" dirty="0" smtClean="0"/>
              <a:t>Steering Gear Model -7093- B20     ( Ref. </a:t>
            </a:r>
            <a:r>
              <a:rPr lang="en-US" sz="2400" dirty="0" err="1" smtClean="0"/>
              <a:t>Kobelt</a:t>
            </a:r>
            <a:r>
              <a:rPr lang="en-US" sz="2400" dirty="0" smtClean="0"/>
              <a:t> Electro-Hydraulic Steering Gear Catalogue) 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3" t="21442" r="34383" b="6871"/>
          <a:stretch/>
        </p:blipFill>
        <p:spPr>
          <a:xfrm>
            <a:off x="5341544" y="705147"/>
            <a:ext cx="5640308" cy="60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2" t="17121" r="30513" b="14871"/>
          <a:stretch/>
        </p:blipFill>
        <p:spPr>
          <a:xfrm>
            <a:off x="6117136" y="1766244"/>
            <a:ext cx="4729199" cy="4036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17762" r="37562" b="6871"/>
          <a:stretch/>
        </p:blipFill>
        <p:spPr>
          <a:xfrm>
            <a:off x="693053" y="290810"/>
            <a:ext cx="4431210" cy="62481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8696" y="181927"/>
            <a:ext cx="5380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STEERING GEAR ARRANGEMENT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7136" y="390698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62374" y="5863050"/>
            <a:ext cx="336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Steering Arrangement (Plan 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5312" y="1814966"/>
            <a:ext cx="38889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Propeller Diameter at Behind Condition: </a:t>
            </a:r>
            <a:r>
              <a:rPr lang="en-US" sz="2000" dirty="0" smtClean="0"/>
              <a:t>2.09 m</a:t>
            </a:r>
          </a:p>
          <a:p>
            <a:endParaRPr lang="en-US" sz="2000" dirty="0" smtClean="0"/>
          </a:p>
          <a:p>
            <a:r>
              <a:rPr lang="en-US" sz="2000" b="1" dirty="0" smtClean="0"/>
              <a:t>Propeller Diameter at open water Condition: </a:t>
            </a:r>
            <a:r>
              <a:rPr lang="en-US" sz="2000" dirty="0" smtClean="0"/>
              <a:t>2.15 m</a:t>
            </a:r>
          </a:p>
          <a:p>
            <a:endParaRPr lang="en-US" sz="2000" dirty="0" smtClean="0"/>
          </a:p>
          <a:p>
            <a:r>
              <a:rPr lang="en-US" sz="2000" b="1" dirty="0" smtClean="0"/>
              <a:t>Blade Area Ratio: </a:t>
            </a:r>
            <a:r>
              <a:rPr lang="en-US" sz="2000" dirty="0" smtClean="0"/>
              <a:t>0.55</a:t>
            </a:r>
          </a:p>
          <a:p>
            <a:endParaRPr lang="en-US" sz="2000" dirty="0" smtClean="0"/>
          </a:p>
          <a:p>
            <a:r>
              <a:rPr lang="en-US" sz="2000" b="1" dirty="0" smtClean="0"/>
              <a:t>Number of Blades:</a:t>
            </a:r>
            <a:r>
              <a:rPr lang="en-US" sz="2000" dirty="0" smtClean="0"/>
              <a:t> 3</a:t>
            </a:r>
          </a:p>
          <a:p>
            <a:endParaRPr lang="en-US" sz="2000" dirty="0" smtClean="0"/>
          </a:p>
          <a:p>
            <a:r>
              <a:rPr lang="en-US" sz="2000" b="1" dirty="0" smtClean="0"/>
              <a:t>Pitch-Diameter Ratio: </a:t>
            </a:r>
            <a:r>
              <a:rPr lang="en-US" sz="2000" dirty="0" smtClean="0"/>
              <a:t>0.64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283399" y="613311"/>
            <a:ext cx="755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                           PROPELLER DESIGN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3" t="16801" r="18903" b="15992"/>
          <a:stretch/>
        </p:blipFill>
        <p:spPr>
          <a:xfrm>
            <a:off x="3937945" y="1461244"/>
            <a:ext cx="8254055" cy="44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0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A3D6-3F86-4083-959B-BF93410ABDFA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83113" y="162962"/>
            <a:ext cx="3603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BASIS SHIP SELECTION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51" y="1132840"/>
            <a:ext cx="4138188" cy="2389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6" b="29054"/>
          <a:stretch/>
        </p:blipFill>
        <p:spPr>
          <a:xfrm>
            <a:off x="7577751" y="3823653"/>
            <a:ext cx="4138188" cy="2154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5058615"/>
                  </p:ext>
                </p:extLst>
              </p:nvPr>
            </p:nvGraphicFramePr>
            <p:xfrm>
              <a:off x="516048" y="1532511"/>
              <a:ext cx="6473228" cy="40603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7103"/>
                    <a:gridCol w="2356125"/>
                  </a:tblGrid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Length</a:t>
                          </a:r>
                          <a:r>
                            <a:rPr lang="en-US" sz="2000" baseline="0" dirty="0" smtClean="0"/>
                            <a:t> overall,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𝑂𝐴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82.56</a:t>
                          </a:r>
                          <a:r>
                            <a:rPr lang="en-US" sz="2000" baseline="0" dirty="0" smtClean="0"/>
                            <a:t>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Length between Perpendicular,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𝐵𝑃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79.29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Breadth, B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16.00 m</a:t>
                          </a:r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Depth,</a:t>
                          </a:r>
                          <a:r>
                            <a:rPr lang="en-US" sz="2000" baseline="0" dirty="0" smtClean="0"/>
                            <a:t> D</a:t>
                          </a:r>
                          <a:endParaRPr 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5.50 m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Draft, H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4.10m</a:t>
                          </a:r>
                          <a:endParaRPr lang="en-US" sz="2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0.859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Deadweight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3200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Speed 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10 knot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Displacement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4526.83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Class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IRS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5058615"/>
                  </p:ext>
                </p:extLst>
              </p:nvPr>
            </p:nvGraphicFramePr>
            <p:xfrm>
              <a:off x="516048" y="1532511"/>
              <a:ext cx="6473228" cy="40603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7103"/>
                    <a:gridCol w="2356125"/>
                  </a:tblGrid>
                  <a:tr h="4060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48" t="-7463" r="-57333" b="-919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82.56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aseline="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48" t="-109091" r="-57333" b="-8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79.29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Breadth, B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16.00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Depth,</a:t>
                          </a:r>
                          <a:r>
                            <a:rPr lang="en-US" sz="2000" baseline="0" dirty="0" smtClean="0"/>
                            <a:t> D</a:t>
                          </a:r>
                          <a:endParaRPr 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5.50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Draft, H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4.10m</a:t>
                          </a:r>
                          <a:endParaRPr lang="en-US" sz="2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48" t="-504478" r="-57333" b="-4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0.859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Deadweight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3200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Speed 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10 knot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Displacement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4526.83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Class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IRS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2403694" y="987986"/>
            <a:ext cx="641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M.V. ROKNOOR 32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3208" y="5978378"/>
            <a:ext cx="6536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Source: https://www.omeltd.com/projects/15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44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47219" y="338668"/>
            <a:ext cx="5454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PROPELLER CAVITATION CHECK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67508" y="1062775"/>
            <a:ext cx="9976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Cavitation Number , </a:t>
            </a:r>
            <a:r>
              <a:rPr lang="el-GR" dirty="0" smtClean="0"/>
              <a:t>σ</a:t>
            </a:r>
            <a:r>
              <a:rPr lang="el-GR" baseline="-25000" dirty="0" smtClean="0"/>
              <a:t>0.7</a:t>
            </a:r>
            <a:r>
              <a:rPr lang="en-US" baseline="-25000" dirty="0" smtClean="0"/>
              <a:t> </a:t>
            </a:r>
            <a:r>
              <a:rPr lang="en-US" dirty="0" smtClean="0"/>
              <a:t>=  0.41 </a:t>
            </a:r>
          </a:p>
          <a:p>
            <a:r>
              <a:rPr lang="en-US" dirty="0" smtClean="0"/>
              <a:t>Mean Thrust Loading Coefficient , </a:t>
            </a:r>
            <a:r>
              <a:rPr lang="el-GR" dirty="0" smtClean="0"/>
              <a:t>τ</a:t>
            </a:r>
            <a:r>
              <a:rPr lang="en-US" baseline="-25000" dirty="0" smtClean="0"/>
              <a:t>c</a:t>
            </a:r>
            <a:r>
              <a:rPr lang="en-US" dirty="0" smtClean="0"/>
              <a:t>  = 0.16</a:t>
            </a:r>
            <a:endParaRPr lang="en-US" dirty="0"/>
          </a:p>
          <a:p>
            <a:endParaRPr lang="el-G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37" y="1817077"/>
            <a:ext cx="8264771" cy="448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3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19362" r="18181" b="6870"/>
          <a:stretch/>
        </p:blipFill>
        <p:spPr>
          <a:xfrm>
            <a:off x="371193" y="1756371"/>
            <a:ext cx="5937642" cy="3272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17762" r="37562" b="6871"/>
          <a:stretch/>
        </p:blipFill>
        <p:spPr>
          <a:xfrm>
            <a:off x="7327726" y="226337"/>
            <a:ext cx="4137442" cy="55648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1400" y="379194"/>
            <a:ext cx="5454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PROPELLER SHAFT ARRANGEMENT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42646" y="5709138"/>
            <a:ext cx="357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Diameter of Propeller Shaft 150 mm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45509" y="5752563"/>
            <a:ext cx="201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Shaft Arrangement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8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0A26-FCD5-457E-BCC4-082FF323A893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90865" y="526394"/>
            <a:ext cx="5324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ENGINE FOUNDATION SCANTLING </a:t>
            </a:r>
            <a:endParaRPr lang="en-US" sz="28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332435"/>
              </p:ext>
            </p:extLst>
          </p:nvPr>
        </p:nvGraphicFramePr>
        <p:xfrm>
          <a:off x="1854200" y="1220536"/>
          <a:ext cx="8128000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</a:tblGrid>
              <a:tr h="2544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ITEM</a:t>
                      </a:r>
                      <a:r>
                        <a:rPr lang="en-US" sz="2400" b="1" baseline="0" dirty="0" smtClean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DIMENSION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Top Plate Area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105.20 cm</a:t>
                      </a:r>
                      <a:r>
                        <a:rPr lang="en-US" sz="2400" baseline="30000" dirty="0" smtClean="0"/>
                        <a:t>2</a:t>
                      </a:r>
                      <a:endParaRPr lang="en-US" sz="2400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Top Plate Width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450</a:t>
                      </a:r>
                      <a:r>
                        <a:rPr lang="en-US" sz="2400" baseline="0" dirty="0" smtClean="0"/>
                        <a:t> mm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Top</a:t>
                      </a:r>
                      <a:r>
                        <a:rPr lang="en-US" sz="2400" baseline="0" dirty="0" smtClean="0"/>
                        <a:t> Plate Thickness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25 mm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Girder Web</a:t>
                      </a:r>
                      <a:r>
                        <a:rPr lang="en-US" sz="2400" baseline="0" dirty="0" smtClean="0"/>
                        <a:t> Thickness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 mm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Floor Web Thickness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 mm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Floor Depth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800 mm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Bracket Thickness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 mm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Foundation Bolt Diameter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30 mm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5057" y="5991225"/>
            <a:ext cx="2295808" cy="365125"/>
          </a:xfrm>
        </p:spPr>
        <p:txBody>
          <a:bodyPr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REF: IRS, Ch-6, Sec-7,7.2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53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59214" y="82540"/>
            <a:ext cx="4588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DESIGN OF ENGINE FOUNDATION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t="24162" r="23222" b="12791"/>
          <a:stretch/>
        </p:blipFill>
        <p:spPr>
          <a:xfrm>
            <a:off x="309909" y="1036647"/>
            <a:ext cx="5964628" cy="29937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54" y="901875"/>
            <a:ext cx="5072063" cy="300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631" y="3843312"/>
            <a:ext cx="4687143" cy="300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0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3" t="16482" r="28983" b="6231"/>
          <a:stretch/>
        </p:blipFill>
        <p:spPr>
          <a:xfrm>
            <a:off x="6396924" y="1585174"/>
            <a:ext cx="4807595" cy="4553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17762" r="37562" b="6871"/>
          <a:stretch/>
        </p:blipFill>
        <p:spPr>
          <a:xfrm>
            <a:off x="630431" y="171623"/>
            <a:ext cx="4431210" cy="5966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48449" y="419237"/>
            <a:ext cx="576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DESIGN OF ENGINE FOUNDATION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524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662412"/>
              </p:ext>
            </p:extLst>
          </p:nvPr>
        </p:nvGraphicFramePr>
        <p:xfrm>
          <a:off x="2041054" y="1416782"/>
          <a:ext cx="8128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9615"/>
                <a:gridCol w="1758385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Total Weight</a:t>
                      </a:r>
                      <a:r>
                        <a:rPr lang="en-US" baseline="0" dirty="0" smtClean="0"/>
                        <a:t> of plates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418.98 </a:t>
                      </a:r>
                      <a:r>
                        <a:rPr lang="en-US" dirty="0" err="1" smtClean="0"/>
                        <a:t>tonnes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weight of structural and stiffening members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154.04 </a:t>
                      </a:r>
                      <a:r>
                        <a:rPr lang="en-US" dirty="0" err="1" smtClean="0"/>
                        <a:t>tonnes</a:t>
                      </a:r>
                      <a:endParaRPr lang="en-US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Total Steel weight (considering 10% scrap)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630.20 </a:t>
                      </a:r>
                      <a:r>
                        <a:rPr lang="en-US" b="1" dirty="0" err="1" smtClean="0"/>
                        <a:t>tonnes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68791"/>
              </p:ext>
            </p:extLst>
          </p:nvPr>
        </p:nvGraphicFramePr>
        <p:xfrm>
          <a:off x="2059161" y="3145996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4348"/>
                <a:gridCol w="18036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Machinery</a:t>
                      </a:r>
                      <a:r>
                        <a:rPr lang="en-US" baseline="0" dirty="0" smtClean="0"/>
                        <a:t> 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45.61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tonnes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35826"/>
              </p:ext>
            </p:extLst>
          </p:nvPr>
        </p:nvGraphicFramePr>
        <p:xfrm>
          <a:off x="2059161" y="4123769"/>
          <a:ext cx="81622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70027"/>
                <a:gridCol w="18921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Wood and Outfit 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12.60 </a:t>
                      </a:r>
                      <a:r>
                        <a:rPr lang="en-US" dirty="0" err="1" smtClean="0"/>
                        <a:t>tonnes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31303"/>
              </p:ext>
            </p:extLst>
          </p:nvPr>
        </p:nvGraphicFramePr>
        <p:xfrm>
          <a:off x="2086320" y="5183025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9782"/>
                <a:gridCol w="22382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Lightweight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688.55 </a:t>
                      </a:r>
                      <a:r>
                        <a:rPr lang="en-US" sz="2000" b="1" dirty="0" err="1" smtClean="0"/>
                        <a:t>tonnes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64921" y="535021"/>
            <a:ext cx="9532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DETAILED LIGHTWEIGHT AND DEADWEIGHT CALCULATION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8874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403627"/>
              </p:ext>
            </p:extLst>
          </p:nvPr>
        </p:nvGraphicFramePr>
        <p:xfrm>
          <a:off x="2205363" y="1014085"/>
          <a:ext cx="7682370" cy="5150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5486"/>
                <a:gridCol w="2846884"/>
              </a:tblGrid>
              <a:tr h="6580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Capacity of the Cargo Holds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2898.86 </a:t>
                      </a:r>
                      <a:r>
                        <a:rPr lang="en-US" dirty="0" err="1" smtClean="0"/>
                        <a:t>tonnes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6417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Capacity of Fresh Water Tank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15.00 </a:t>
                      </a:r>
                      <a:r>
                        <a:rPr lang="en-US" dirty="0" err="1" smtClean="0"/>
                        <a:t>tonnes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6417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Capacity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Fuel Oil Reserve Tank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9.77 </a:t>
                      </a:r>
                      <a:r>
                        <a:rPr lang="en-US" dirty="0" err="1" smtClean="0"/>
                        <a:t>tonnes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6417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Capacity of Lubricating Oil Reserve Tank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0.06 </a:t>
                      </a:r>
                      <a:r>
                        <a:rPr lang="en-US" dirty="0" err="1" smtClean="0"/>
                        <a:t>tonnes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6417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   Capacity of Backward Ballast Water Tank	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160.19 </a:t>
                      </a:r>
                      <a:r>
                        <a:rPr lang="en-US" dirty="0" err="1" smtClean="0"/>
                        <a:t>tonnes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6417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Crew weight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1.12 </a:t>
                      </a:r>
                      <a:r>
                        <a:rPr lang="en-US" dirty="0" err="1" smtClean="0"/>
                        <a:t>tonnes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6417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Provision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0.80 </a:t>
                      </a:r>
                      <a:r>
                        <a:rPr lang="en-US" dirty="0" err="1" smtClean="0"/>
                        <a:t>tonnes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64175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Deadweight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3087.21 </a:t>
                      </a:r>
                      <a:r>
                        <a:rPr lang="en-US" sz="2000" b="1" dirty="0" err="1" smtClean="0"/>
                        <a:t>tonnes</a:t>
                      </a:r>
                      <a:endParaRPr 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28592" y="184826"/>
            <a:ext cx="9770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DETAILED LIGHTWEIGHT AND DEADWEIGHT CALCULATION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507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385260"/>
              </p:ext>
            </p:extLst>
          </p:nvPr>
        </p:nvGraphicFramePr>
        <p:xfrm>
          <a:off x="2080638" y="1741069"/>
          <a:ext cx="8128000" cy="1942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6701"/>
                <a:gridCol w="2531299"/>
              </a:tblGrid>
              <a:tr h="64735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Lightweight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688.55 </a:t>
                      </a:r>
                      <a:r>
                        <a:rPr lang="en-US" dirty="0" err="1" smtClean="0"/>
                        <a:t>tonnes</a:t>
                      </a:r>
                      <a:endParaRPr lang="en-US" dirty="0"/>
                    </a:p>
                  </a:txBody>
                  <a:tcPr/>
                </a:tc>
              </a:tr>
              <a:tr h="64735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Deadweight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3087.21 </a:t>
                      </a:r>
                      <a:r>
                        <a:rPr lang="en-US" dirty="0" err="1" smtClean="0"/>
                        <a:t>tonnes</a:t>
                      </a:r>
                      <a:endParaRPr lang="en-US" dirty="0"/>
                    </a:p>
                  </a:txBody>
                  <a:tcPr/>
                </a:tc>
              </a:tr>
              <a:tr h="647351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Displacement</a:t>
                      </a:r>
                      <a:endParaRPr lang="en-US" sz="20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3776.00 </a:t>
                      </a:r>
                      <a:r>
                        <a:rPr lang="en-US" sz="2000" b="1" i="0" dirty="0" err="1" smtClean="0"/>
                        <a:t>tonnes</a:t>
                      </a:r>
                      <a:endParaRPr lang="en-US" sz="2000" b="1" i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38428" y="4318022"/>
            <a:ext cx="6078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Preliminary calculated deadweight was </a:t>
            </a:r>
            <a:r>
              <a:rPr lang="en-US" sz="2000" b="1" dirty="0" smtClean="0"/>
              <a:t>3000</a:t>
            </a:r>
            <a:r>
              <a:rPr lang="en-US" sz="2000" dirty="0" smtClean="0"/>
              <a:t> </a:t>
            </a:r>
            <a:r>
              <a:rPr lang="en-US" sz="2000" dirty="0" err="1" smtClean="0"/>
              <a:t>tonnes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Preliminary calculated displacement </a:t>
            </a:r>
            <a:r>
              <a:rPr lang="en-US" sz="2000" dirty="0"/>
              <a:t>was </a:t>
            </a:r>
            <a:r>
              <a:rPr lang="en-US" sz="2000" b="1" dirty="0" smtClean="0"/>
              <a:t>4243.90</a:t>
            </a:r>
            <a:r>
              <a:rPr lang="en-US" sz="2000" dirty="0" smtClean="0"/>
              <a:t> </a:t>
            </a:r>
            <a:r>
              <a:rPr lang="en-US" sz="2000" dirty="0" err="1" smtClean="0"/>
              <a:t>tonnes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553227" y="535021"/>
            <a:ext cx="8880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DETAILED LIGHTWEIGHT AND DEADWEIGHT CALCULATION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4506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91014" y="82799"/>
            <a:ext cx="1023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TRIM CALCULATION AT FULL LOADED DEPARTURE CONDITION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80537" y="606019"/>
            <a:ext cx="5899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LCG            </a:t>
            </a:r>
            <a:r>
              <a:rPr lang="en-US" dirty="0" smtClean="0"/>
              <a:t>0.40 m </a:t>
            </a:r>
            <a:r>
              <a:rPr lang="en-US" dirty="0" err="1" smtClean="0"/>
              <a:t>fwd</a:t>
            </a:r>
            <a:r>
              <a:rPr lang="en-US" dirty="0" smtClean="0"/>
              <a:t> from </a:t>
            </a:r>
            <a:r>
              <a:rPr lang="en-US" dirty="0" err="1" smtClean="0"/>
              <a:t>midship</a:t>
            </a:r>
            <a:endParaRPr lang="en-US" dirty="0"/>
          </a:p>
          <a:p>
            <a:r>
              <a:rPr lang="en-US" dirty="0"/>
              <a:t>LCB             </a:t>
            </a:r>
            <a:r>
              <a:rPr lang="en-US" dirty="0" smtClean="0"/>
              <a:t>1.45 </a:t>
            </a:r>
            <a:r>
              <a:rPr lang="en-US" dirty="0" err="1"/>
              <a:t>f</a:t>
            </a:r>
            <a:r>
              <a:rPr lang="en-US" dirty="0" err="1" smtClean="0"/>
              <a:t>wd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err="1"/>
              <a:t>Midship</a:t>
            </a:r>
            <a:endParaRPr lang="en-US" dirty="0"/>
          </a:p>
          <a:p>
            <a:r>
              <a:rPr lang="en-US" dirty="0"/>
              <a:t>LCF             </a:t>
            </a:r>
            <a:r>
              <a:rPr lang="en-US" dirty="0" smtClean="0"/>
              <a:t>-.55 </a:t>
            </a:r>
            <a:r>
              <a:rPr lang="en-US" dirty="0" err="1"/>
              <a:t>Fwd</a:t>
            </a:r>
            <a:endParaRPr lang="en-US" dirty="0"/>
          </a:p>
          <a:p>
            <a:r>
              <a:rPr lang="en-US" dirty="0"/>
              <a:t>MCTC         </a:t>
            </a:r>
            <a:r>
              <a:rPr lang="en-US" dirty="0" smtClean="0"/>
              <a:t>63.53</a:t>
            </a:r>
            <a:endParaRPr lang="en-US" dirty="0"/>
          </a:p>
          <a:p>
            <a:r>
              <a:rPr lang="en-US" dirty="0"/>
              <a:t>Displacement      </a:t>
            </a:r>
            <a:r>
              <a:rPr lang="en-US" dirty="0" smtClean="0"/>
              <a:t>3776 </a:t>
            </a:r>
            <a:r>
              <a:rPr lang="en-US" dirty="0" err="1" smtClean="0"/>
              <a:t>tonnes</a:t>
            </a:r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dirty="0"/>
              <a:t>Change in trim        </a:t>
            </a:r>
            <a:r>
              <a:rPr lang="en-US" dirty="0" smtClean="0"/>
              <a:t>-62.75 </a:t>
            </a:r>
            <a:r>
              <a:rPr lang="en-US" dirty="0"/>
              <a:t>cm          </a:t>
            </a:r>
          </a:p>
          <a:p>
            <a:endParaRPr lang="en-US" dirty="0"/>
          </a:p>
          <a:p>
            <a:r>
              <a:rPr lang="en-US" b="1" dirty="0"/>
              <a:t>Change in draught at aft perpendicular        </a:t>
            </a:r>
            <a:r>
              <a:rPr lang="en-US" dirty="0" smtClean="0"/>
              <a:t>-30.93 </a:t>
            </a:r>
            <a:r>
              <a:rPr lang="en-US" dirty="0"/>
              <a:t>cm</a:t>
            </a:r>
          </a:p>
          <a:p>
            <a:endParaRPr lang="en-US" dirty="0"/>
          </a:p>
          <a:p>
            <a:r>
              <a:rPr lang="en-US" b="1" dirty="0"/>
              <a:t>Change in draught at fore perpendicular      </a:t>
            </a:r>
            <a:r>
              <a:rPr lang="en-US" dirty="0" smtClean="0"/>
              <a:t>-31.82 </a:t>
            </a:r>
            <a:r>
              <a:rPr lang="en-US" dirty="0"/>
              <a:t>cm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27872"/>
              </p:ext>
            </p:extLst>
          </p:nvPr>
        </p:nvGraphicFramePr>
        <p:xfrm>
          <a:off x="707850" y="4180178"/>
          <a:ext cx="8496506" cy="2176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82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82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88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draft fwd.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3.27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/>
                        <a:t>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88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draft aft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3.89 </a:t>
                      </a:r>
                      <a:r>
                        <a:rPr lang="en-US" b="1" dirty="0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59638" y="5592190"/>
            <a:ext cx="188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Trim by Stern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45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174D-E3AA-4459-A721-114718B8F3B9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0836" y="9053"/>
            <a:ext cx="1174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Principal Particulars Comparison between Preliminary and Final  Design Ship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777463"/>
                  </p:ext>
                </p:extLst>
              </p:nvPr>
            </p:nvGraphicFramePr>
            <p:xfrm>
              <a:off x="946841" y="619455"/>
              <a:ext cx="9944478" cy="57368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14826"/>
                    <a:gridCol w="3314826"/>
                    <a:gridCol w="3314826"/>
                  </a:tblGrid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Parameters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Final Design</a:t>
                          </a:r>
                          <a:r>
                            <a:rPr lang="en-US" sz="2000" b="1" baseline="0" dirty="0" smtClean="0"/>
                            <a:t> Ship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Preliminary Design Ship</a:t>
                          </a:r>
                          <a:endParaRPr lang="en-US" sz="2000" b="1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Length Overall,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𝑶𝑨</m:t>
                                  </m:r>
                                </m:sub>
                              </m:sSub>
                            </m:oMath>
                          </a14:m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81.16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81.16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02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Length Between Perpendicular,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𝒑𝒑</m:t>
                                  </m:r>
                                </m:sub>
                              </m:sSub>
                            </m:oMath>
                          </a14:m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77.94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77.94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Breadth, B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15.72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15.72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Depth, D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5.41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5.41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Draft, H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3.59 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4.03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Deadweight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3000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3000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Displacement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 smtClean="0"/>
                            <a:t>3776.00 </a:t>
                          </a:r>
                          <a:r>
                            <a:rPr lang="en-US" sz="2000" baseline="0" dirty="0" err="1" smtClean="0"/>
                            <a:t>tonnes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4243.90</a:t>
                          </a:r>
                          <a:r>
                            <a:rPr lang="en-US" sz="2000" baseline="0" dirty="0" smtClean="0"/>
                            <a:t> tones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0.859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896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777463"/>
                  </p:ext>
                </p:extLst>
              </p:nvPr>
            </p:nvGraphicFramePr>
            <p:xfrm>
              <a:off x="946841" y="619455"/>
              <a:ext cx="9944478" cy="57368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14826"/>
                    <a:gridCol w="3314826"/>
                    <a:gridCol w="3314826"/>
                  </a:tblGrid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Parameters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Final Design</a:t>
                          </a:r>
                          <a:r>
                            <a:rPr lang="en-US" sz="2000" b="1" baseline="0" dirty="0" smtClean="0"/>
                            <a:t> Ship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Preliminary Design Ship</a:t>
                          </a:r>
                          <a:endParaRPr lang="en-US" sz="2000" b="1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06522" r="-200000" b="-8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81.16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81.16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282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58333" r="-200000" b="-5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77.94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77.94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Breadth, B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15.72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15.72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Depth, D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5.41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5.41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Draft, H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3.59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4.03 </a:t>
                          </a:r>
                          <a:r>
                            <a:rPr lang="en-US" sz="2000" dirty="0" smtClean="0"/>
                            <a:t>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Deadweight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3000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3000 </a:t>
                          </a:r>
                          <a:r>
                            <a:rPr lang="en-US" sz="2000" dirty="0" err="1" smtClean="0"/>
                            <a:t>tonnes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Displacement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 smtClean="0"/>
                            <a:t>3776.00 </a:t>
                          </a:r>
                          <a:r>
                            <a:rPr lang="en-US" sz="2000" baseline="0" dirty="0" err="1" smtClean="0"/>
                            <a:t>tonnes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4243.90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aseline="0" dirty="0" smtClean="0"/>
                            <a:t>tones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648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831183" r="-200000" b="-88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0.859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89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082500" r="-200000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1896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01CA-BE99-48BB-92F6-95FB686B8AB1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5714" y="235390"/>
            <a:ext cx="10139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DETERMINATION OF PRINCIPAL PARTICULARS OF DESIGN SHIP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32507" y="1016905"/>
            <a:ext cx="1108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From the Ratio of Basis Ship: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32507" y="1768962"/>
            <a:ext cx="108551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smtClean="0"/>
              <a:t>L/B    =	4.956</a:t>
            </a:r>
          </a:p>
          <a:p>
            <a:r>
              <a:rPr lang="pt-BR" sz="2000" smtClean="0"/>
              <a:t>B/H   =	3.902</a:t>
            </a:r>
          </a:p>
          <a:p>
            <a:r>
              <a:rPr lang="pt-BR" sz="2000" smtClean="0"/>
              <a:t>B/D   =	2.909</a:t>
            </a:r>
          </a:p>
          <a:p>
            <a:r>
              <a:rPr lang="pt-BR" sz="2000" smtClean="0"/>
              <a:t>H/B   =	0.256</a:t>
            </a:r>
            <a:endParaRPr lang="pt-B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932507" y="3273474"/>
                <a:ext cx="10588029" cy="288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Applying Cubic Root Formula Length,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𝑫𝑾𝑻</m:t>
                                </m:r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×(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×(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num>
                                  <m:den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den>
                                </m:f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dirty="0" smtClean="0"/>
                  <a:t>    = 77.942m</a:t>
                </a:r>
              </a:p>
              <a:p>
                <a:r>
                  <a:rPr lang="en-US" sz="2000" dirty="0" smtClean="0"/>
                  <a:t>Now from the ratio of basis ship we get, </a:t>
                </a:r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Breadth, B	15.728	m</a:t>
                </a:r>
              </a:p>
              <a:p>
                <a:r>
                  <a:rPr lang="en-US" sz="2000" dirty="0" smtClean="0"/>
                  <a:t>Depth, D	                5.500	m</a:t>
                </a:r>
              </a:p>
              <a:p>
                <a:r>
                  <a:rPr lang="en-US" sz="2000" dirty="0" smtClean="0"/>
                  <a:t>Draft, H	                4.100	m</a:t>
                </a:r>
              </a:p>
              <a:p>
                <a:r>
                  <a:rPr lang="en-US" sz="2000" dirty="0" smtClean="0"/>
                  <a:t>		</a:t>
                </a:r>
              </a:p>
              <a:p>
                <a:r>
                  <a:rPr lang="en-US" sz="2000" dirty="0" smtClean="0"/>
                  <a:t>Displacement	4317.350 tones</a:t>
                </a:r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07" y="3273474"/>
                <a:ext cx="10588029" cy="2888868"/>
              </a:xfrm>
              <a:prstGeom prst="rect">
                <a:avLst/>
              </a:prstGeom>
              <a:blipFill rotWithShape="0">
                <a:blip r:embed="rId2"/>
                <a:stretch>
                  <a:fillRect l="-633" b="-2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3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917377"/>
              </p:ext>
            </p:extLst>
          </p:nvPr>
        </p:nvGraphicFramePr>
        <p:xfrm>
          <a:off x="5500485" y="308737"/>
          <a:ext cx="5590012" cy="25419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00718"/>
                <a:gridCol w="1992220"/>
                <a:gridCol w="2097074"/>
              </a:tblGrid>
              <a:tr h="3834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Properties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IMO value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Dubai" panose="020B0503030403030204" pitchFamily="34" charset="-78"/>
                        </a:rPr>
                        <a:t>Lightship</a:t>
                      </a:r>
                      <a:r>
                        <a:rPr lang="en-US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Dubai" panose="020B0503030403030204" pitchFamily="34" charset="-78"/>
                        </a:rPr>
                        <a:t> Condition</a:t>
                      </a:r>
                    </a:p>
                    <a:p>
                      <a:pPr algn="ctr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</a:tr>
              <a:tr h="3119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Area up to 30 degree (m-rad)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≥ 0.055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1.405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</a:tr>
              <a:tr h="4744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Area up to 40˚</a:t>
                      </a:r>
                      <a:br>
                        <a:rPr lang="en-US" sz="1050" u="none" strike="noStrike" dirty="0">
                          <a:effectLst/>
                          <a:latin typeface="+mn-lt"/>
                        </a:rPr>
                      </a:br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(m-rad)</a:t>
                      </a:r>
                      <a:br>
                        <a:rPr lang="en-US" sz="1050" u="none" strike="noStrike" dirty="0">
                          <a:effectLst/>
                          <a:latin typeface="+mn-lt"/>
                        </a:rPr>
                      </a:b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≥ 0.09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2.160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</a:tr>
              <a:tr h="4744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Area up to 30˚ - 40˚ </a:t>
                      </a:r>
                      <a:br>
                        <a:rPr lang="en-US" sz="1050" u="none" strike="noStrike" dirty="0">
                          <a:effectLst/>
                          <a:latin typeface="+mn-lt"/>
                        </a:rPr>
                      </a:br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(m-rad)</a:t>
                      </a:r>
                      <a:br>
                        <a:rPr lang="en-US" sz="1050" u="none" strike="noStrike" dirty="0">
                          <a:effectLst/>
                          <a:latin typeface="+mn-lt"/>
                        </a:rPr>
                      </a:b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≥ 0.03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0.755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</a:tr>
              <a:tr h="266447"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50" u="none" strike="noStrike">
                          <a:effectLst/>
                          <a:latin typeface="+mn-lt"/>
                        </a:rPr>
                        <a:t>GZ at 30 degree (m)</a:t>
                      </a:r>
                      <a:endParaRPr lang="nb-NO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≥ 0.2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4.901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</a:tr>
              <a:tr h="2664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Max. GZ  at (degree)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≥ 30 (preferable) but not ≤ 25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47.000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</a:tr>
              <a:tr h="2664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Initial Metacentric Height (m)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Should not be        ≤ 0.15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10.800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1206" y="706170"/>
            <a:ext cx="4897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STABILITY IN LIGHTSHIP CONDITION</a:t>
            </a:r>
            <a:endParaRPr lang="en-US" sz="28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45211"/>
              </p:ext>
            </p:extLst>
          </p:nvPr>
        </p:nvGraphicFramePr>
        <p:xfrm>
          <a:off x="11100051" y="706170"/>
          <a:ext cx="711200" cy="215743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11200"/>
              </a:tblGrid>
              <a:tr h="2897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488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4979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256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289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3349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3EF0A3CC-8C6E-47FC-B525-2311991BC0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5504150"/>
              </p:ext>
            </p:extLst>
          </p:nvPr>
        </p:nvGraphicFramePr>
        <p:xfrm>
          <a:off x="65005" y="2054717"/>
          <a:ext cx="7469109" cy="4532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42590"/>
              </p:ext>
            </p:extLst>
          </p:nvPr>
        </p:nvGraphicFramePr>
        <p:xfrm>
          <a:off x="7067764" y="3020385"/>
          <a:ext cx="4912425" cy="342372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16397"/>
                <a:gridCol w="1067918"/>
                <a:gridCol w="1292744"/>
                <a:gridCol w="1135366"/>
              </a:tblGrid>
              <a:tr h="27799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Lightship Condition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7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Capacity</a:t>
                      </a:r>
                    </a:p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tonnes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vcg</a:t>
                      </a:r>
                      <a:r>
                        <a:rPr lang="en-US" sz="1200" u="none" strike="noStrike" dirty="0">
                          <a:effectLst/>
                        </a:rPr>
                        <a:t>(from keel</a:t>
                      </a:r>
                      <a:r>
                        <a:rPr lang="en-US" sz="1200" u="none" strike="noStrike" dirty="0" smtClean="0">
                          <a:effectLst/>
                        </a:rPr>
                        <a:t>)</a:t>
                      </a:r>
                    </a:p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Vcg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moment</a:t>
                      </a:r>
                    </a:p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tonnes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77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Cargo Hold1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77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Cargo Hold2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3.09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77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Lightweight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688.97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3.66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2518.75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77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FWT(both)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77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3.90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77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3.90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77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FOST*2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3.90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77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B.BWT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77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77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Total Capacity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688.97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VCG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3.66 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69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236645"/>
              </p:ext>
            </p:extLst>
          </p:nvPr>
        </p:nvGraphicFramePr>
        <p:xfrm>
          <a:off x="5350598" y="148802"/>
          <a:ext cx="4490519" cy="2461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29322"/>
                <a:gridCol w="2561197"/>
              </a:tblGrid>
              <a:tr h="381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Properties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IMO value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</a:tr>
              <a:tr h="310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Area up to 30 degree (m-rad)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≥ 0.055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</a:tr>
              <a:tr h="472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Area up to 40˚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(m-rad)</a:t>
                      </a:r>
                      <a:br>
                        <a:rPr lang="en-US" sz="1050" u="none" strike="noStrike">
                          <a:effectLst/>
                        </a:rPr>
                      </a:b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≥ 0.09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</a:tr>
              <a:tr h="472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Area up to 30˚ - 40˚ 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(m-rad)</a:t>
                      </a:r>
                      <a:br>
                        <a:rPr lang="en-US" sz="1050" u="none" strike="noStrike">
                          <a:effectLst/>
                        </a:rPr>
                      </a:b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≥ 0.03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</a:tr>
              <a:tr h="265398"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50" u="none" strike="noStrike">
                          <a:effectLst/>
                        </a:rPr>
                        <a:t>GZ at 30 degree (m)</a:t>
                      </a:r>
                      <a:endParaRPr lang="nb-NO" sz="1050" b="0" i="0" u="none" strike="noStrike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≥ 0.2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</a:tr>
              <a:tr h="265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Max. GZ  at (degree)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≥ 30 (preferable) but not ≤ 25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</a:tr>
              <a:tr h="265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Initial Metacentric Height (m)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Should not be        ≤ 0.15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899603"/>
              </p:ext>
            </p:extLst>
          </p:nvPr>
        </p:nvGraphicFramePr>
        <p:xfrm>
          <a:off x="9846775" y="145186"/>
          <a:ext cx="2167174" cy="24688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20500"/>
                <a:gridCol w="546674"/>
              </a:tblGrid>
              <a:tr h="382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Fully Loaded Condition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04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+mn-lt"/>
                        </a:rPr>
                        <a:t>0.609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5014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+mn-lt"/>
                        </a:rPr>
                        <a:t>0.925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447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0.316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2596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2.179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268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+mn-lt"/>
                        </a:rPr>
                        <a:t>42.000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304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4.500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ubai" panose="020B0503030403030204" pitchFamily="34" charset="-78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6351" y="425513"/>
            <a:ext cx="4897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STABILITY IN FULLY LOADED DEPARTURE CONDITION</a:t>
            </a:r>
            <a:endParaRPr lang="en-US" sz="2800" b="1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E5F11711-B2B4-4FCB-A689-E59DBE18A1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8852975"/>
              </p:ext>
            </p:extLst>
          </p:nvPr>
        </p:nvGraphicFramePr>
        <p:xfrm>
          <a:off x="0" y="1707288"/>
          <a:ext cx="8066638" cy="5150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621589"/>
              </p:ext>
            </p:extLst>
          </p:nvPr>
        </p:nvGraphicFramePr>
        <p:xfrm>
          <a:off x="7579209" y="2896392"/>
          <a:ext cx="4478471" cy="348578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91275"/>
                <a:gridCol w="973581"/>
                <a:gridCol w="1178545"/>
                <a:gridCol w="1035070"/>
              </a:tblGrid>
              <a:tr h="28363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Fully Loaded Departure Condition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3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Capacity</a:t>
                      </a:r>
                    </a:p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tonnes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vcg</a:t>
                      </a:r>
                      <a:r>
                        <a:rPr lang="en-US" sz="1200" u="none" strike="noStrike" dirty="0">
                          <a:effectLst/>
                        </a:rPr>
                        <a:t>(from keel</a:t>
                      </a:r>
                      <a:r>
                        <a:rPr lang="en-US" sz="1200" u="none" strike="noStrike" dirty="0" smtClean="0">
                          <a:effectLst/>
                        </a:rPr>
                        <a:t>)</a:t>
                      </a:r>
                    </a:p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Vcg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moment</a:t>
                      </a:r>
                    </a:p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tonnes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83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Cargo Hold1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937.60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2897.18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83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Cargo Hold2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1965.26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6072.67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83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Lightweight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688.55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2562.93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83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FWT(both)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11.25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4.10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46.13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83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9.77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3.90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38.12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83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3.90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83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FOST*2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3.90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7.52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83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B.BWT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160.19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448.54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83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283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Total Capacity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3774.62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VCG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3.20 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2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66714"/>
              </p:ext>
            </p:extLst>
          </p:nvPr>
        </p:nvGraphicFramePr>
        <p:xfrm>
          <a:off x="6269336" y="376811"/>
          <a:ext cx="5859290" cy="24449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54254"/>
                <a:gridCol w="1307547"/>
                <a:gridCol w="2220362"/>
                <a:gridCol w="777127"/>
              </a:tblGrid>
              <a:tr h="212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Properties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IMO value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+mn-lt"/>
                        </a:rPr>
                        <a:t>Ballast in Departure Condition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18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Area up to 30 degree (m-rad)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≥ 0.055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+mn-lt"/>
                        </a:rPr>
                        <a:t>1.1958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501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Area up to 40˚</a:t>
                      </a:r>
                      <a:br>
                        <a:rPr lang="en-US" sz="1050" u="none" strike="noStrike" dirty="0">
                          <a:effectLst/>
                          <a:latin typeface="+mn-lt"/>
                        </a:rPr>
                      </a:br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(m-rad)</a:t>
                      </a:r>
                      <a:br>
                        <a:rPr lang="en-US" sz="1050" u="none" strike="noStrike" dirty="0">
                          <a:effectLst/>
                          <a:latin typeface="+mn-lt"/>
                        </a:rPr>
                      </a:b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≥ 0.09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+mn-lt"/>
                        </a:rPr>
                        <a:t>5.3890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501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Area up to 30˚ - 40˚ </a:t>
                      </a:r>
                      <a:br>
                        <a:rPr lang="en-US" sz="1050" u="none" strike="noStrike">
                          <a:effectLst/>
                          <a:latin typeface="+mn-lt"/>
                        </a:rPr>
                      </a:br>
                      <a:r>
                        <a:rPr lang="en-US" sz="1050" u="none" strike="noStrike">
                          <a:effectLst/>
                          <a:latin typeface="+mn-lt"/>
                        </a:rPr>
                        <a:t>(m-rad)</a:t>
                      </a:r>
                      <a:br>
                        <a:rPr lang="en-US" sz="1050" u="none" strike="noStrike">
                          <a:effectLst/>
                          <a:latin typeface="+mn-lt"/>
                        </a:rPr>
                      </a:b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≥ 0.03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4.1932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199170"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50" u="none" strike="noStrike">
                          <a:effectLst/>
                          <a:latin typeface="+mn-lt"/>
                        </a:rPr>
                        <a:t>GZ at 30 degree (m)</a:t>
                      </a:r>
                      <a:endParaRPr lang="nb-NO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≥ 0.2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3.9968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2873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Max. GZ  at (degree)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≥ 30 (preferable) but not ≤ 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 smtClean="0">
                          <a:effectLst/>
                          <a:latin typeface="+mn-lt"/>
                        </a:rPr>
                        <a:t>44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  <a:tr h="3185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Initial Metacentric Height (m)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+mn-lt"/>
                        </a:rPr>
                        <a:t>Should not be        ≤ 0.15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+mn-lt"/>
                        </a:rPr>
                        <a:t>9.2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PASS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6719" y="688063"/>
            <a:ext cx="4897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STABILITY IN BALLAST IN DEPARTURE CONDITION</a:t>
            </a:r>
            <a:endParaRPr lang="en-US" sz="2800" b="1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8846783"/>
              </p:ext>
            </p:extLst>
          </p:nvPr>
        </p:nvGraphicFramePr>
        <p:xfrm>
          <a:off x="255372" y="2304131"/>
          <a:ext cx="7068066" cy="4300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034888"/>
              </p:ext>
            </p:extLst>
          </p:nvPr>
        </p:nvGraphicFramePr>
        <p:xfrm>
          <a:off x="7625704" y="2949293"/>
          <a:ext cx="4178300" cy="38285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4727"/>
                <a:gridCol w="908326"/>
                <a:gridCol w="1099553"/>
                <a:gridCol w="965694"/>
              </a:tblGrid>
              <a:tr h="18415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In Ballast in Departure Condition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Capacity</a:t>
                      </a:r>
                    </a:p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(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tonnes</a:t>
                      </a:r>
                      <a:r>
                        <a:rPr lang="en-US" sz="1200" u="none" strike="noStrike" dirty="0" smtClean="0"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vcg</a:t>
                      </a:r>
                      <a:r>
                        <a:rPr lang="en-US" sz="1200" u="none" strike="noStrike" dirty="0">
                          <a:effectLst/>
                        </a:rPr>
                        <a:t>(from keel</a:t>
                      </a:r>
                      <a:r>
                        <a:rPr lang="en-US" sz="1200" u="none" strike="noStrike" dirty="0" smtClean="0">
                          <a:effectLst/>
                        </a:rPr>
                        <a:t>)</a:t>
                      </a:r>
                    </a:p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Vcg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moment</a:t>
                      </a:r>
                    </a:p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tonnes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Cargo Hold1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Cargo Hold2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Lightweight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688.97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2518.75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FWT(both)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15.00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4.10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46.13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9.77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38.12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FOST*2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7.52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B.BWT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135.19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448.54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191.44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627.91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FBWT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190.74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524.54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BBWT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81.35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344.11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DBT1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285.62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125.67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DBT2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563.36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247.88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332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130.06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4.76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619.09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Total Capacity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2293.50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VCG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2.42 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8A0-38CC-4A65-A3C1-116563135E74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0CAE-B65B-4875-8F15-D6E1C3C46AC5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69124" y="2335795"/>
            <a:ext cx="633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/>
              <a:t>THANK YOU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85849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01CA-BE99-48BB-92F6-95FB686B8AB1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2384" y="228216"/>
            <a:ext cx="10139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DETERMINATION OF PRINCIPAL PARTICULARS OF DESIGN SHIP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42384" y="1234251"/>
            <a:ext cx="10963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42384" y="977775"/>
              <a:ext cx="10668754" cy="52875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34377"/>
                    <a:gridCol w="5334377"/>
                  </a:tblGrid>
                  <a:tr h="5042779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Using Empirical Method</a:t>
                          </a:r>
                          <a:r>
                            <a:rPr lang="en-US" sz="2400" dirty="0" smtClean="0"/>
                            <a:t>	</a:t>
                          </a:r>
                          <a:r>
                            <a:rPr lang="en-US" dirty="0" smtClean="0"/>
                            <a:t>	</a:t>
                          </a:r>
                        </a:p>
                        <a:p>
                          <a:r>
                            <a:rPr lang="en-US" dirty="0" smtClean="0"/>
                            <a:t>	</a:t>
                          </a:r>
                          <a:r>
                            <a:rPr lang="en-US" sz="1800" dirty="0" smtClean="0"/>
                            <a:t>	</a:t>
                          </a:r>
                        </a:p>
                        <a:p>
                          <a:r>
                            <a:rPr lang="en-US" sz="2000" dirty="0" smtClean="0"/>
                            <a:t>For general cargo ship Length,</a:t>
                          </a:r>
                        </a:p>
                        <a:p>
                          <a:endParaRPr lang="en-US" sz="2000" dirty="0"/>
                        </a:p>
                        <a:p>
                          <a:r>
                            <a:rPr lang="en-US" sz="2000" dirty="0" smtClean="0"/>
                            <a:t> </a:t>
                          </a:r>
                          <a:r>
                            <a:rPr lang="en-US" sz="2000" b="1" dirty="0" smtClean="0"/>
                            <a:t>L =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𝟓𝟒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num>
                                    <m:den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𝑫𝑾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𝟎𝟒𝟏</m:t>
                              </m:r>
                            </m:oMath>
                          </a14:m>
                          <a:r>
                            <a:rPr lang="en-US" sz="2000" b="1" dirty="0" smtClean="0"/>
                            <a:t> </a:t>
                          </a:r>
                          <a:r>
                            <a:rPr lang="en-US" sz="2000" b="0" dirty="0" smtClean="0"/>
                            <a:t>= 78.620	m</a:t>
                          </a:r>
                        </a:p>
                        <a:p>
                          <a:endParaRPr lang="en-US" sz="2000" b="1" dirty="0"/>
                        </a:p>
                        <a:p>
                          <a:r>
                            <a:rPr lang="en-US" sz="2000" dirty="0" smtClean="0"/>
                            <a:t>		</a:t>
                          </a:r>
                        </a:p>
                        <a:p>
                          <a:r>
                            <a:rPr lang="en-US" sz="2000" dirty="0" smtClean="0"/>
                            <a:t>Breadth, B	15.865	m</a:t>
                          </a:r>
                        </a:p>
                        <a:p>
                          <a:endParaRPr lang="en-US" sz="2000" dirty="0" smtClean="0"/>
                        </a:p>
                        <a:p>
                          <a:r>
                            <a:rPr lang="en-US" sz="2000" dirty="0" smtClean="0"/>
                            <a:t>Depth, D	                5.453	m</a:t>
                          </a:r>
                        </a:p>
                        <a:p>
                          <a:endParaRPr lang="en-US" sz="2000" dirty="0" smtClean="0"/>
                        </a:p>
                        <a:p>
                          <a:r>
                            <a:rPr lang="en-US" sz="2000" dirty="0" smtClean="0"/>
                            <a:t>Draft, H	                4.065	m</a:t>
                          </a:r>
                        </a:p>
                        <a:p>
                          <a:r>
                            <a:rPr lang="en-US" sz="2000" dirty="0" smtClean="0"/>
                            <a:t>		</a:t>
                          </a:r>
                        </a:p>
                        <a:p>
                          <a:r>
                            <a:rPr lang="en-US" sz="2000" dirty="0" smtClean="0"/>
                            <a:t>Displacement	4355.60 tones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Using Munro-Smith	</a:t>
                          </a:r>
                          <a:r>
                            <a:rPr lang="en-US" dirty="0" smtClean="0"/>
                            <a:t>	</a:t>
                          </a:r>
                        </a:p>
                        <a:p>
                          <a:r>
                            <a:rPr lang="en-US" dirty="0" smtClean="0"/>
                            <a:t>		</a:t>
                          </a:r>
                        </a:p>
                        <a:p>
                          <a:r>
                            <a:rPr lang="en-US" sz="2000" dirty="0" smtClean="0"/>
                            <a:t>For</a:t>
                          </a:r>
                          <a:r>
                            <a:rPr lang="en-US" sz="2000" baseline="0" dirty="0" smtClean="0"/>
                            <a:t> a general Cargo Ship,</a:t>
                          </a:r>
                        </a:p>
                        <a:p>
                          <a:endParaRPr lang="en-US" sz="2000" baseline="0" dirty="0" smtClean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𝑫𝑾𝑻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den>
                                </m:f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𝟕𝟓𝟎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𝑫𝑾𝑻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𝑫𝑾𝑻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𝟑𝟎𝟎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1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Displacement	4400.000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dirty="0" smtClean="0"/>
                            <a:t>tones</a:t>
                          </a:r>
                        </a:p>
                        <a:p>
                          <a:r>
                            <a:rPr lang="en-US" sz="2000" dirty="0" smtClean="0"/>
                            <a:t>		</a:t>
                          </a:r>
                        </a:p>
                        <a:p>
                          <a:r>
                            <a:rPr lang="en-US" sz="2000" dirty="0" smtClean="0"/>
                            <a:t>Again,	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∆=</m:t>
                              </m:r>
                              <m:f>
                                <m:fPr>
                                  <m:type m:val="skw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den>
                              </m:f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type m:val="skw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𝑯</m:t>
                                  </m:r>
                                </m:num>
                                <m:den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den>
                              </m:f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</m:sSub>
                            </m:oMath>
                          </a14:m>
                          <a:endParaRPr lang="en-US" sz="2000" b="1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aseline="0" dirty="0" smtClean="0"/>
                            <a:t>                   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(page 18, method 3 ,ex-2.3)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 smtClean="0"/>
                        </a:p>
                        <a:p>
                          <a:r>
                            <a:rPr lang="en-US" sz="2000" dirty="0" smtClean="0"/>
                            <a:t>Length, L	    78.886 m</a:t>
                          </a:r>
                        </a:p>
                        <a:p>
                          <a:r>
                            <a:rPr lang="en-US" sz="2000" dirty="0" smtClean="0"/>
                            <a:t>Breadth, B</a:t>
                          </a:r>
                          <a:r>
                            <a:rPr lang="en-US" sz="2000" baseline="0" dirty="0" smtClean="0"/>
                            <a:t>                 </a:t>
                          </a:r>
                          <a:r>
                            <a:rPr lang="en-US" sz="2000" dirty="0" smtClean="0"/>
                            <a:t>15.918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dirty="0" smtClean="0"/>
                            <a:t>m</a:t>
                          </a:r>
                        </a:p>
                        <a:p>
                          <a:r>
                            <a:rPr lang="en-US" sz="2000" dirty="0" smtClean="0"/>
                            <a:t>Depth, D	                    5.472	m</a:t>
                          </a:r>
                        </a:p>
                        <a:p>
                          <a:r>
                            <a:rPr lang="en-US" sz="2000" dirty="0" smtClean="0"/>
                            <a:t>Draft, H	                    4.079	m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42384" y="977775"/>
              <a:ext cx="10668754" cy="52875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34377"/>
                    <a:gridCol w="5334377"/>
                  </a:tblGrid>
                  <a:tr h="52875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4" t="-922" r="-100114" b="-1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29" t="-922" r="-229" b="-195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782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01CA-BE99-48BB-92F6-95FB686B8AB1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25101" y="1711042"/>
          <a:ext cx="11162923" cy="4203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4189"/>
                <a:gridCol w="2297786"/>
                <a:gridCol w="2041831"/>
                <a:gridCol w="2815628"/>
                <a:gridCol w="2453489"/>
              </a:tblGrid>
              <a:tr h="79943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Using Basis Ship Ratio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Using</a:t>
                      </a:r>
                      <a:r>
                        <a:rPr lang="en-US" sz="2000" baseline="0" dirty="0" smtClean="0"/>
                        <a:t> Empirical Formula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Using formula</a:t>
                      </a:r>
                      <a:r>
                        <a:rPr lang="en-US" sz="2000" baseline="0" dirty="0" smtClean="0"/>
                        <a:t> from Munro Smith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Average dimensions</a:t>
                      </a:r>
                      <a:endParaRPr lang="en-US" sz="2000" b="1" dirty="0"/>
                    </a:p>
                  </a:txBody>
                  <a:tcPr/>
                </a:tc>
              </a:tr>
              <a:tr h="95334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Length</a:t>
                      </a:r>
                      <a:r>
                        <a:rPr lang="en-US" sz="2000" baseline="0" dirty="0" smtClean="0"/>
                        <a:t>, 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77.942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78.620	</a:t>
                      </a:r>
                    </a:p>
                    <a:p>
                      <a:pPr algn="ctr"/>
                      <a:r>
                        <a:rPr lang="en-US" sz="2000" dirty="0" smtClean="0"/>
                        <a:t>		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78.886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78.483</a:t>
                      </a:r>
                      <a:endParaRPr lang="en-US" sz="2000" b="1" dirty="0"/>
                    </a:p>
                  </a:txBody>
                  <a:tcPr/>
                </a:tc>
              </a:tr>
              <a:tr h="7994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Breadth, 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15.728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15.865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15.918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15.837</a:t>
                      </a:r>
                      <a:endParaRPr lang="en-US" sz="2000" b="1" dirty="0"/>
                    </a:p>
                  </a:txBody>
                  <a:tcPr/>
                </a:tc>
              </a:tr>
              <a:tr h="7994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Depth, 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5.500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5.453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 5.472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5.475</a:t>
                      </a:r>
                      <a:endParaRPr lang="en-US" sz="2000" b="1" dirty="0"/>
                    </a:p>
                  </a:txBody>
                  <a:tcPr/>
                </a:tc>
              </a:tr>
              <a:tr h="7994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Draft, 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4.100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4.065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 4.079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4.081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3919" y="219163"/>
            <a:ext cx="10139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DETERMINATION OF PRINCIPAL PARTICULARS OF DESIGN SHIP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16459" y="995880"/>
            <a:ext cx="10864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Comparison among different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84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01CA-BE99-48BB-92F6-95FB686B8AB1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DDBF-CBA2-4905-BB1F-30BD0982F04F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50194" y="117695"/>
            <a:ext cx="9180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Principal Particulars of Design Ship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50614" y="853138"/>
              <a:ext cx="9913544" cy="52398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56772"/>
                    <a:gridCol w="4956772"/>
                  </a:tblGrid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Length Overall,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𝑂𝐴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81.720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Length Between Perpendicular,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𝑝𝑝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78.483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Breadth, B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15.837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Depth, D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5.475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Draft, H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4.081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Deadweight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3000 tones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Displacement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4357.200</a:t>
                          </a:r>
                          <a:r>
                            <a:rPr lang="en-US" sz="2000" baseline="0" dirty="0" smtClean="0"/>
                            <a:t> tones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.859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.690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50614" y="853138"/>
              <a:ext cx="9913544" cy="52398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56772"/>
                    <a:gridCol w="4956772"/>
                  </a:tblGrid>
                  <a:tr h="582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23" t="-5208" r="-100246" b="-7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81.720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23" t="-106316" r="-100246" b="-7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78.483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Breadth, B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15.837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Depth, D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5.475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Draft, H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4.081 m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Deadweight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3000 tones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Displacement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4357.200</a:t>
                          </a:r>
                          <a:r>
                            <a:rPr lang="en-US" sz="2000" baseline="0" dirty="0" smtClean="0"/>
                            <a:t> tones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23" t="-710526" r="-100246" b="-1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.859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82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23" t="-802083" r="-100246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.690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69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7627</TotalTime>
  <Words>5030</Words>
  <Application>Microsoft Office PowerPoint</Application>
  <PresentationFormat>Widescreen</PresentationFormat>
  <Paragraphs>3158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Bahnschrift SemiBold</vt:lpstr>
      <vt:lpstr>Calibri</vt:lpstr>
      <vt:lpstr>Calibri Light</vt:lpstr>
      <vt:lpstr>Cambria Math</vt:lpstr>
      <vt:lpstr>Courier New</vt:lpstr>
      <vt:lpstr>Dubai</vt:lpstr>
      <vt:lpstr>ISOCPEUR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133</cp:revision>
  <dcterms:created xsi:type="dcterms:W3CDTF">2021-07-25T16:04:25Z</dcterms:created>
  <dcterms:modified xsi:type="dcterms:W3CDTF">2022-03-13T12:47:40Z</dcterms:modified>
</cp:coreProperties>
</file>